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492" r:id="rId2"/>
    <p:sldId id="498" r:id="rId3"/>
    <p:sldId id="528" r:id="rId4"/>
    <p:sldId id="527" r:id="rId5"/>
    <p:sldId id="529" r:id="rId6"/>
    <p:sldId id="530" r:id="rId7"/>
    <p:sldId id="532" r:id="rId8"/>
    <p:sldId id="534" r:id="rId9"/>
    <p:sldId id="482" r:id="rId10"/>
  </p:sldIdLst>
  <p:sldSz cx="12192000" cy="6858000"/>
  <p:notesSz cx="6797675" cy="9926638"/>
  <p:custDataLst>
    <p:tags r:id="rId13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vegno" initials="C" lastIdx="8" clrIdx="0"/>
  <p:cmAuthor id="1" name="Sandro Storelli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33CC"/>
    <a:srgbClr val="0000FF"/>
    <a:srgbClr val="FF0000"/>
    <a:srgbClr val="33CCCC"/>
    <a:srgbClr val="FFFFCC"/>
    <a:srgbClr val="CCFFFF"/>
    <a:srgbClr val="FFFFFF"/>
    <a:srgbClr val="CCECFF"/>
    <a:srgbClr val="2E5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5986-63DF-4D36-8947-9ADE8F116EBA}" type="datetimeFigureOut">
              <a:rPr lang="it-IT" smtClean="0"/>
              <a:t>03/10/25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0C2A-59A3-4988-9B5D-840DF2008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2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44A8E-72E2-4458-9A80-0D6BC62CA57A}" type="datetimeFigureOut">
              <a:rPr lang="it-IT" smtClean="0"/>
              <a:t>03/10/25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AD82-973B-4DDD-B14D-F794D1F01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2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C9B9-DF2A-41A0-B797-FB5DBE7E09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1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6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6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3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210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2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6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6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9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7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Sandro Storelli - OBV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88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5D9D"/>
            </a:gs>
            <a:gs pos="21000">
              <a:schemeClr val="bg1">
                <a:lumMod val="95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Sandro Storelli - OBV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87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Patrizia Evangelista, Product Manager Lov Optotecnica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3" y="657167"/>
            <a:ext cx="5030425" cy="5030425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052905" y="651846"/>
            <a:ext cx="4721775" cy="299144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br>
              <a:rPr lang="it-IT" sz="4000" b="1" dirty="0">
                <a:solidFill>
                  <a:srgbClr val="C00000"/>
                </a:solidFill>
              </a:rPr>
            </a:br>
            <a:br>
              <a:rPr lang="it-IT" sz="4000" b="1" dirty="0">
                <a:solidFill>
                  <a:srgbClr val="C00000"/>
                </a:solidFill>
              </a:rPr>
            </a:br>
            <a:br>
              <a:rPr lang="it-IT" sz="4000" b="1" dirty="0">
                <a:solidFill>
                  <a:srgbClr val="C00000"/>
                </a:solidFill>
              </a:rPr>
            </a:br>
            <a:r>
              <a:rPr lang="it-IT" sz="4000" b="1" dirty="0">
                <a:solidFill>
                  <a:srgbClr val="C00000"/>
                </a:solidFill>
              </a:rPr>
              <a:t>Una esperienza aziendale per la Qualità</a:t>
            </a:r>
            <a:br>
              <a:rPr lang="it-IT" sz="4000" b="1" dirty="0">
                <a:solidFill>
                  <a:srgbClr val="C00000"/>
                </a:solidFill>
              </a:rPr>
            </a:br>
            <a:br>
              <a:rPr lang="it-IT" sz="4000" b="1" dirty="0">
                <a:solidFill>
                  <a:srgbClr val="C00000"/>
                </a:solidFill>
              </a:rPr>
            </a:br>
            <a:b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Patrizia Evangelista, Product Manager Lov Optotecnica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17" y="651846"/>
            <a:ext cx="922776" cy="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3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0455" y="2535018"/>
            <a:ext cx="905698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LOV (Laboratorio Ottico Veneto)</a:t>
            </a:r>
          </a:p>
          <a:p>
            <a:endParaRPr lang="it-IT" dirty="0"/>
          </a:p>
          <a:p>
            <a:r>
              <a:rPr lang="it-IT" b="1" dirty="0"/>
              <a:t>Fondata nel 1961 da Plinio Evangelista</a:t>
            </a:r>
            <a:r>
              <a:rPr lang="it-IT" dirty="0"/>
              <a:t>, LOV nasce come laboratorio produttore di lenti oftalmiche, affermandosi in pochi anni con collaborazioni prestigiose e una forte impronta familiare.</a:t>
            </a:r>
          </a:p>
          <a:p>
            <a:endParaRPr lang="it-IT" dirty="0"/>
          </a:p>
          <a:p>
            <a:r>
              <a:rPr lang="it-IT" b="1" dirty="0"/>
              <a:t>Traguardi principali: </a:t>
            </a:r>
            <a:r>
              <a:rPr lang="it-IT" dirty="0"/>
              <a:t>prime lenti astigmatiche Galileo, esportazione in Europa dal 1981, laboratorio di metallizzazione dal 1994, e vendita diretta al pubblico dal 1995 con apertura del primo punto vendita nel 1998.</a:t>
            </a:r>
          </a:p>
          <a:p>
            <a:endParaRPr lang="it-IT" dirty="0"/>
          </a:p>
          <a:p>
            <a:r>
              <a:rPr lang="it-IT" b="1" dirty="0"/>
              <a:t>Investimenti tecnologici: </a:t>
            </a:r>
            <a:r>
              <a:rPr lang="it-IT" dirty="0"/>
              <a:t>introduzione della lavorazione Freeform per lenti progressive, ampliamento dei reparti produttivi e apertura di nuovi negozi tra Verona e Vicenza dal 2007.</a:t>
            </a:r>
          </a:p>
          <a:p>
            <a:r>
              <a:rPr lang="it-IT" dirty="0"/>
              <a:t>LOV si distingue per qualità, accessibilità e valori familiari, proponendo un modello aziendale fondato su passione, eccellenza e relazioni autentiche con il cliente.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37448" y="2046839"/>
            <a:ext cx="20596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33CC"/>
                </a:solidFill>
                <a:latin typeface="Avenir"/>
              </a:rPr>
              <a:t>LA STORIA DI LOV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17" y="651846"/>
            <a:ext cx="922776" cy="9227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DD3AE4-60F3-728B-7BEF-CDDD736C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519" y="348754"/>
            <a:ext cx="6670883" cy="201344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E50D4DA-5EFE-7854-87BD-620CD8E8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75" y="651846"/>
            <a:ext cx="16573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25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ED0A0-50E0-921E-61D4-5A9E38B1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15AEF50-233A-0077-57E3-81E67EF0851C}"/>
              </a:ext>
            </a:extLst>
          </p:cNvPr>
          <p:cNvSpPr/>
          <p:nvPr/>
        </p:nvSpPr>
        <p:spPr>
          <a:xfrm>
            <a:off x="1237634" y="1204992"/>
            <a:ext cx="8112105" cy="45550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Lenti monofocali LOV</a:t>
            </a:r>
          </a:p>
          <a:p>
            <a:r>
              <a:rPr lang="it-IT" dirty="0"/>
              <a:t>Correggono disturbi visivi causati da irregolarità nella forma dell’occhio.</a:t>
            </a:r>
          </a:p>
          <a:p>
            <a:r>
              <a:rPr lang="it-IT" dirty="0"/>
              <a:t>Consentono una messa a fuoco nitida a una distanza specifica.</a:t>
            </a:r>
          </a:p>
          <a:p>
            <a:endParaRPr lang="it-IT" dirty="0"/>
          </a:p>
          <a:p>
            <a:r>
              <a:rPr lang="it-IT" b="1" dirty="0"/>
              <a:t>Lenti progressive LOV FREE VISION</a:t>
            </a:r>
          </a:p>
          <a:p>
            <a:r>
              <a:rPr lang="it-IT" dirty="0"/>
              <a:t>Indicate per chi, dopo i 40 anni, ha difficoltà nella messa a fuoco da vicino.</a:t>
            </a:r>
          </a:p>
          <a:p>
            <a:r>
              <a:rPr lang="it-IT" dirty="0"/>
              <a:t>Offrono una graduale transizione di potere visivo per tutte le distanze.</a:t>
            </a:r>
          </a:p>
          <a:p>
            <a:endParaRPr lang="it-IT" dirty="0"/>
          </a:p>
          <a:p>
            <a:r>
              <a:rPr lang="it-IT" b="1" dirty="0"/>
              <a:t>Lenti LOV Digital Young</a:t>
            </a:r>
          </a:p>
          <a:p>
            <a:r>
              <a:rPr lang="it-IT" dirty="0"/>
              <a:t>Pensate per il relax del muscolo ciliare e del cristallino.</a:t>
            </a:r>
          </a:p>
          <a:p>
            <a:r>
              <a:rPr lang="it-IT" dirty="0"/>
              <a:t>Ottimizzate per l’uso intenso di dispositivi digitali, migliorando il comfort visivo.</a:t>
            </a:r>
          </a:p>
          <a:p>
            <a:endParaRPr lang="it-IT" dirty="0"/>
          </a:p>
          <a:p>
            <a:r>
              <a:rPr lang="it-IT" b="1" dirty="0"/>
              <a:t>Lenti LOV Dynamic Vision (Office)</a:t>
            </a:r>
          </a:p>
          <a:p>
            <a:r>
              <a:rPr lang="it-IT" dirty="0"/>
              <a:t>Progettate per l’uso in ambienti interni come casa e ufficio.</a:t>
            </a:r>
          </a:p>
          <a:p>
            <a:r>
              <a:rPr lang="it-IT" dirty="0"/>
              <a:t>Ottimizzate per distanze di lavoro fino a 3/4 metri, ideali per computer e lettura.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7FACDBD-76BB-4D38-0310-D5E1A10EF9AD}"/>
              </a:ext>
            </a:extLst>
          </p:cNvPr>
          <p:cNvSpPr/>
          <p:nvPr/>
        </p:nvSpPr>
        <p:spPr>
          <a:xfrm>
            <a:off x="1237635" y="534640"/>
            <a:ext cx="22015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33CC"/>
                </a:solidFill>
                <a:latin typeface="Avenir"/>
              </a:rPr>
              <a:t>TIPOLOGI DI LENTI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70D96B-F315-EB0E-B622-83E19E1F5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17" y="651846"/>
            <a:ext cx="922776" cy="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78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13BA7D2F-96F5-FF4D-A9BA-578C4597F509}"/>
              </a:ext>
            </a:extLst>
          </p:cNvPr>
          <p:cNvSpPr/>
          <p:nvPr/>
        </p:nvSpPr>
        <p:spPr>
          <a:xfrm>
            <a:off x="1113622" y="421132"/>
            <a:ext cx="77027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cap="all" dirty="0">
                <a:solidFill>
                  <a:srgbClr val="0033CC"/>
                </a:solidFill>
                <a:latin typeface="Avenir"/>
              </a:rPr>
              <a:t>Percorso REGOLATORIO come Fabbricante DM su Misura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7" y="624849"/>
            <a:ext cx="922776" cy="92277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9BBC5CE-CED5-FE1E-A273-0CB1BB72FED0}"/>
              </a:ext>
            </a:extLst>
          </p:cNvPr>
          <p:cNvSpPr/>
          <p:nvPr/>
        </p:nvSpPr>
        <p:spPr>
          <a:xfrm>
            <a:off x="1237634" y="1204992"/>
            <a:ext cx="9239866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Inquadramento del Dispositivo e Scelta del Percorso di conformità:</a:t>
            </a:r>
          </a:p>
          <a:p>
            <a:endParaRPr lang="it-IT" dirty="0"/>
          </a:p>
          <a:p>
            <a:r>
              <a:rPr lang="it-IT" b="1" dirty="0"/>
              <a:t>Classificazione:</a:t>
            </a:r>
            <a:r>
              <a:rPr lang="it-IT" dirty="0"/>
              <a:t> Lenti oftalmiche sono classificate come dispositivi medici di </a:t>
            </a:r>
            <a:r>
              <a:rPr lang="it-IT" b="1" dirty="0"/>
              <a:t>Classe I</a:t>
            </a:r>
            <a:r>
              <a:rPr lang="it-IT" dirty="0"/>
              <a:t> </a:t>
            </a:r>
          </a:p>
          <a:p>
            <a:r>
              <a:rPr lang="it-IT" dirty="0"/>
              <a:t>(Regola 1, Allegato VIII MDR).</a:t>
            </a:r>
          </a:p>
          <a:p>
            <a:endParaRPr lang="it-IT" dirty="0"/>
          </a:p>
          <a:p>
            <a:r>
              <a:rPr lang="it-IT" b="1" dirty="0"/>
              <a:t>Procedura di Conformità:</a:t>
            </a:r>
            <a:r>
              <a:rPr lang="it-IT" dirty="0"/>
              <a:t>  Allegato XIII MDR – ed applicazione dei requisiti per il Sistema di Gestione della Qualità (articolo 10 comma 9 MDR).</a:t>
            </a:r>
          </a:p>
          <a:p>
            <a:endParaRPr lang="it-IT" dirty="0"/>
          </a:p>
          <a:p>
            <a:r>
              <a:rPr lang="it-IT" dirty="0"/>
              <a:t>Il sistema garantisce il controllo completo delle attività legate alla progettazione, assemblaggio e produzione, includendo la gestione del rischio, la verifica dei fornitori e la tracciabilità dei componenti.</a:t>
            </a:r>
          </a:p>
          <a:p>
            <a:endParaRPr lang="it-IT" dirty="0"/>
          </a:p>
          <a:p>
            <a:r>
              <a:rPr lang="it-IT" b="1" dirty="0"/>
              <a:t>Comprende procedure documentate tra cui la gestione dei fornitori, la fabbricazione, l’identificazione e la rintracciabilità, sorveglianza post-marketing, gestione reclami al fine di garantire una compliance normativa continuativa.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Identificazione della destinazione d’uso:</a:t>
            </a:r>
            <a:r>
              <a:rPr lang="it-IT" dirty="0"/>
              <a:t> Correzione dei difetti visivi. </a:t>
            </a:r>
          </a:p>
        </p:txBody>
      </p:sp>
    </p:spTree>
    <p:extLst>
      <p:ext uri="{BB962C8B-B14F-4D97-AF65-F5344CB8AC3E}">
        <p14:creationId xmlns:p14="http://schemas.microsoft.com/office/powerpoint/2010/main" val="2957793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AC0BF-2421-0217-1A68-07192103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76075B42-38A0-E818-351C-7E2191198243}"/>
              </a:ext>
            </a:extLst>
          </p:cNvPr>
          <p:cNvSpPr/>
          <p:nvPr/>
        </p:nvSpPr>
        <p:spPr>
          <a:xfrm>
            <a:off x="1113622" y="421132"/>
            <a:ext cx="77027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cap="all" dirty="0">
                <a:solidFill>
                  <a:srgbClr val="0033CC"/>
                </a:solidFill>
                <a:latin typeface="Avenir"/>
              </a:rPr>
              <a:t>SVILUPPO DELLA DOCUMENTAZIONE TECNICA COME FABBRICANTE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F35FD80-597E-1EBF-6429-23C9EF580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7" y="624849"/>
            <a:ext cx="922776" cy="92277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F42DFE1-CCCD-FE57-DF19-CA1542E10D9C}"/>
              </a:ext>
            </a:extLst>
          </p:cNvPr>
          <p:cNvSpPr/>
          <p:nvPr/>
        </p:nvSpPr>
        <p:spPr>
          <a:xfrm>
            <a:off x="1237634" y="1204992"/>
            <a:ext cx="9209386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In qualità di Fabbricante, abbiamo proceduto alla realizzazione del fascicolo tecnico sulla base degli allegati II e III del Regolamento (UE) 2017/745.</a:t>
            </a:r>
          </a:p>
          <a:p>
            <a:endParaRPr lang="it-IT" b="1" dirty="0"/>
          </a:p>
          <a:p>
            <a:r>
              <a:rPr lang="it-IT" b="1" dirty="0"/>
              <a:t>Sono quindi state prodotte le evidenze tecniche e cliniche ed infine è stata prodotta la dichiarazione di conformità.</a:t>
            </a:r>
          </a:p>
          <a:p>
            <a:endParaRPr lang="it-IT" dirty="0"/>
          </a:p>
          <a:p>
            <a:r>
              <a:rPr lang="it-IT" b="1" dirty="0"/>
              <a:t>Evidenze tecniche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GSPR (Requisiti di Sicurezza e Prestazione):</a:t>
            </a:r>
            <a:r>
              <a:rPr lang="it-IT" dirty="0"/>
              <a:t> </a:t>
            </a:r>
          </a:p>
          <a:p>
            <a:r>
              <a:rPr lang="it-IT" dirty="0"/>
              <a:t>Tabella di corrispondenza che dimostra il soddisfacimento di tutti i Requisiti Generali di Sicurezza e Prestazione (Allegato I MDR).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Gestione del Rischio (ISO 14971):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Piano di Gestione del Rischio:</a:t>
            </a:r>
            <a:r>
              <a:rPr lang="it-IT" dirty="0"/>
              <a:t> Definizione del processo.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Analisi dei Rischi:</a:t>
            </a:r>
            <a:r>
              <a:rPr lang="it-IT" dirty="0"/>
              <a:t> Identificazione, analisi e valutazione dei rischi associati all'uso dell'occhiale.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Rapporto Benefici/Rischi:</a:t>
            </a:r>
            <a:r>
              <a:rPr lang="it-IT" dirty="0"/>
              <a:t> Valutazione del beneficio clinico rispetto ai rischi.</a:t>
            </a:r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Verifica e Convalida dei processi produttivi:</a:t>
            </a:r>
            <a:r>
              <a:rPr lang="it-IT" dirty="0"/>
              <a:t> </a:t>
            </a:r>
          </a:p>
          <a:p>
            <a:r>
              <a:rPr lang="it-IT" dirty="0"/>
              <a:t>Descrizione dettagliata dei controlli in produzione (centratura, potere delle lenti, bilanciamento).</a:t>
            </a:r>
          </a:p>
        </p:txBody>
      </p:sp>
    </p:spTree>
    <p:extLst>
      <p:ext uri="{BB962C8B-B14F-4D97-AF65-F5344CB8AC3E}">
        <p14:creationId xmlns:p14="http://schemas.microsoft.com/office/powerpoint/2010/main" val="16797141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993BB-A8EB-53CD-2652-F141E28F5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061ECD42-77E0-A29A-8C7F-0AC0D27D458F}"/>
              </a:ext>
            </a:extLst>
          </p:cNvPr>
          <p:cNvSpPr/>
          <p:nvPr/>
        </p:nvSpPr>
        <p:spPr>
          <a:xfrm>
            <a:off x="1113622" y="275260"/>
            <a:ext cx="77027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cap="all" dirty="0">
                <a:solidFill>
                  <a:srgbClr val="0033CC"/>
                </a:solidFill>
                <a:latin typeface="Avenir"/>
              </a:rPr>
              <a:t>SVILUPPO DELLA DOCUMENTAZIONE CLINICA COME FABBRICANTE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B6321D3-863A-3FDF-6F67-BB8209ECB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7" y="624849"/>
            <a:ext cx="922776" cy="92277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A109EBB-7DF8-5781-9451-4D6DFAC71429}"/>
              </a:ext>
            </a:extLst>
          </p:cNvPr>
          <p:cNvSpPr/>
          <p:nvPr/>
        </p:nvSpPr>
        <p:spPr>
          <a:xfrm>
            <a:off x="1113621" y="751006"/>
            <a:ext cx="7702718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Evidenze Cliniche 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Valutazione Clinica (articolo 61, All. XIV - Reg. UE 2017/745):</a:t>
            </a:r>
            <a:endParaRPr lang="it-IT" dirty="0"/>
          </a:p>
          <a:p>
            <a:pPr lvl="1"/>
            <a:r>
              <a:rPr lang="it-IT" b="1" dirty="0"/>
              <a:t>Piano di Valutazione Clinica:</a:t>
            </a:r>
            <a:r>
              <a:rPr lang="it-IT" dirty="0"/>
              <a:t> Strategia per la raccolta delle evidenze.</a:t>
            </a:r>
          </a:p>
          <a:p>
            <a:pPr lvl="1"/>
            <a:r>
              <a:rPr lang="it-IT" b="1" dirty="0"/>
              <a:t>Rapporto di Valutazione clinica:</a:t>
            </a:r>
            <a:r>
              <a:rPr lang="it-IT" dirty="0"/>
              <a:t> Analisi della letteratura scientifica e dei dati post-marketing per dimostrare sicurezza e prestazioni.</a:t>
            </a:r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Valutazione Preclinica:</a:t>
            </a:r>
            <a:endParaRPr lang="it-IT" dirty="0"/>
          </a:p>
          <a:p>
            <a:pPr lvl="1"/>
            <a:r>
              <a:rPr lang="it-IT" b="1" dirty="0"/>
              <a:t>Biocompatibilità (ISO 10993):</a:t>
            </a:r>
            <a:r>
              <a:rPr lang="it-IT" dirty="0"/>
              <a:t> Valutazione dei materiali a contatto con il paziente (es. nichel, polimeri).</a:t>
            </a:r>
          </a:p>
          <a:p>
            <a:endParaRPr lang="it-IT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Informazioni al Paziente:</a:t>
            </a:r>
            <a:endParaRPr lang="it-IT" dirty="0"/>
          </a:p>
          <a:p>
            <a:pPr lvl="1"/>
            <a:r>
              <a:rPr lang="it-IT" b="1" dirty="0"/>
              <a:t>Etichettatura</a:t>
            </a:r>
            <a:r>
              <a:rPr lang="it-IT" dirty="0"/>
              <a:t> conforme all'Allegato I MDR.</a:t>
            </a:r>
          </a:p>
          <a:p>
            <a:pPr lvl="1"/>
            <a:r>
              <a:rPr lang="it-IT" b="1" dirty="0"/>
              <a:t>Istruzioni per l'Uso</a:t>
            </a:r>
            <a:r>
              <a:rPr lang="it-IT" dirty="0"/>
              <a:t> chiare e complete per l'utilizzatore finale.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9F840B-11E9-5354-7153-FE497133D9EE}"/>
              </a:ext>
            </a:extLst>
          </p:cNvPr>
          <p:cNvSpPr/>
          <p:nvPr/>
        </p:nvSpPr>
        <p:spPr>
          <a:xfrm>
            <a:off x="1113622" y="4796960"/>
            <a:ext cx="770271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b="1" dirty="0"/>
              <a:t>Piano di Sorveglianza Post-Commercializzazione (PMS):</a:t>
            </a:r>
            <a:r>
              <a:rPr lang="it-IT" dirty="0"/>
              <a:t> Sistema proattivo per raccogliere dati sulle prestazioni del dispositivo in uso.</a:t>
            </a:r>
          </a:p>
          <a:p>
            <a:endParaRPr lang="it-IT" dirty="0"/>
          </a:p>
          <a:p>
            <a:r>
              <a:rPr lang="it-IT" b="1" dirty="0"/>
              <a:t>Dichiarazione di Conformità UE:</a:t>
            </a:r>
            <a:r>
              <a:rPr lang="it-IT" dirty="0"/>
              <a:t> Documento ufficiale, firmato, che attesta la conformità del dispositivo al MDR. Emessa per ogni dispositivo su misura.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2534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8A3BF-C94D-38E3-1F83-DB01CC0A2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5F3F11E9-AE51-2178-16A6-9FB64938BEB3}"/>
              </a:ext>
            </a:extLst>
          </p:cNvPr>
          <p:cNvSpPr/>
          <p:nvPr/>
        </p:nvSpPr>
        <p:spPr>
          <a:xfrm>
            <a:off x="1113622" y="421132"/>
            <a:ext cx="77027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cap="all" dirty="0">
                <a:solidFill>
                  <a:srgbClr val="0033CC"/>
                </a:solidFill>
                <a:latin typeface="Avenir"/>
              </a:rPr>
              <a:t>DICHIARAZIONE DI CONFORMITÀ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E46C72E-4F22-B053-B584-8A90672F2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7" y="624849"/>
            <a:ext cx="922776" cy="92277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11563C4-9995-F506-B9B7-165888E071DA}"/>
              </a:ext>
            </a:extLst>
          </p:cNvPr>
          <p:cNvSpPr/>
          <p:nvPr/>
        </p:nvSpPr>
        <p:spPr>
          <a:xfrm>
            <a:off x="1113623" y="930672"/>
            <a:ext cx="7702718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La dichiarazione di conformità secondo l'Allegato XIII dei dispositivi medici su misura deve contenere i seguenti elementi: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nome e l'indirizzo del fabbricante e di tutti i luoghi di fabbricazione.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nome e l'indirizzo dell'eventuale mandatario.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dati che consentono di identificare il dispositivo in questione.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dichiarazione secondo cui il dispositivo è destinato a essere utilizzato esclusivamente da un determinato paziente o utilizzatore, identificato mediante il nome, un acronimo o un codice numerico.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nome della persona che ha prescritto il dispositivo e che vi è autorizzata dal diritto nazionale in virtù delle sue qualifiche professionali, e se del caso, il nome dell'istituzione sanitaria in questione.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caratteristiche specifiche del prodotto indicate nella prescrizione.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dichiarazione secondo cui il dispositivo in questione è conforme ai requisiti generali di sicurezza e prestazione stabiliti nell'Allegato I, con l'indicazione dei requisiti che eventualmente non sono stati interamente rispettati con la giustificazione motivata.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del caso, l'indicazione che il dispositivo contiene o incorpora una sostanza medicinale, tessuti o cellule di origine umana o animale regolamentati.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3952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FEBF4-6205-C33F-4F16-BDDAAB3AB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9AC3784-3177-F197-5DDE-EC5458837008}"/>
              </a:ext>
            </a:extLst>
          </p:cNvPr>
          <p:cNvSpPr/>
          <p:nvPr/>
        </p:nvSpPr>
        <p:spPr>
          <a:xfrm>
            <a:off x="1113622" y="421132"/>
            <a:ext cx="77027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cap="all" dirty="0">
                <a:solidFill>
                  <a:srgbClr val="0033CC"/>
                </a:solidFill>
                <a:latin typeface="Avenir"/>
              </a:rPr>
              <a:t>IL PERCORSO COME ASSEMBLATORE: L’OCCHIALE completo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EC4D64-7C76-0737-4ABE-9D14CA3F6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7" y="624849"/>
            <a:ext cx="922776" cy="92277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9631B86-68EC-7F0A-022C-C319F50C7D37}"/>
              </a:ext>
            </a:extLst>
          </p:cNvPr>
          <p:cNvSpPr/>
          <p:nvPr/>
        </p:nvSpPr>
        <p:spPr>
          <a:xfrm>
            <a:off x="1169054" y="1006872"/>
            <a:ext cx="9582766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Ridefinizione del Ruolo normativo: </a:t>
            </a:r>
          </a:p>
          <a:p>
            <a:r>
              <a:rPr lang="it-IT" dirty="0"/>
              <a:t>L'occhiale completo è un ’</a:t>
            </a:r>
            <a:r>
              <a:rPr lang="it-IT" b="1" dirty="0"/>
              <a:t>kit/sistema’</a:t>
            </a:r>
            <a:r>
              <a:rPr lang="it-IT" dirty="0"/>
              <a:t> (Art. 2, MDR) composto da dispositivi con marcatura CE (lenti e montatura).</a:t>
            </a:r>
          </a:p>
          <a:p>
            <a:endParaRPr lang="it-IT" dirty="0"/>
          </a:p>
          <a:p>
            <a:r>
              <a:rPr lang="it-IT" dirty="0"/>
              <a:t>L'Art. 22 del MDR introduce la figura dell’ </a:t>
            </a:r>
            <a:r>
              <a:rPr lang="it-IT" b="1" dirty="0"/>
              <a:t>"Assemblatore"</a:t>
            </a:r>
            <a:r>
              <a:rPr lang="it-IT" dirty="0"/>
              <a:t>, soggetto giuridico che combina dispositivi CE.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7F21B06-C416-E4B5-B26E-EB886EC98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64897"/>
              </p:ext>
            </p:extLst>
          </p:nvPr>
        </p:nvGraphicFramePr>
        <p:xfrm>
          <a:off x="1333500" y="2743676"/>
          <a:ext cx="9037320" cy="3786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3062">
                  <a:extLst>
                    <a:ext uri="{9D8B030D-6E8A-4147-A177-3AD203B41FA5}">
                      <a16:colId xmlns:a16="http://schemas.microsoft.com/office/drawing/2014/main" val="3351689554"/>
                    </a:ext>
                  </a:extLst>
                </a:gridCol>
                <a:gridCol w="5874258">
                  <a:extLst>
                    <a:ext uri="{9D8B030D-6E8A-4147-A177-3AD203B41FA5}">
                      <a16:colId xmlns:a16="http://schemas.microsoft.com/office/drawing/2014/main" val="2382346302"/>
                    </a:ext>
                  </a:extLst>
                </a:gridCol>
              </a:tblGrid>
              <a:tr h="402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</a:rPr>
                        <a:t>Obbligo Art. 22 MDR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</a:rPr>
                        <a:t>Attuazione da parte di LOV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1090350405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</a:rPr>
                        <a:t>Verifica della Compatibilità tra i dispositivi secondo le istruzioni dei fabbricanti.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kern="100" dirty="0">
                          <a:effectLst/>
                        </a:rPr>
                        <a:t>Controllo documentale e tecnico per assicurare che lenti e montatura siano compatibili per forma, materiale e uso.</a:t>
                      </a:r>
                      <a:endParaRPr lang="it-IT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2951930026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</a:rPr>
                        <a:t>Imballaggio e Fornitura di Informazioni complete all'utilizzatore.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kern="100" dirty="0">
                          <a:effectLst/>
                        </a:rPr>
                        <a:t>Confezionamento del kit con tutte le etichette e istruzioni dei fabbricanti originali, più l'etichetta di LOV come assemblatore.</a:t>
                      </a:r>
                      <a:endParaRPr lang="it-IT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3976541521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chemeClr val="tx1"/>
                          </a:solidFill>
                          <a:effectLst/>
                        </a:rPr>
                        <a:t>Controlli Interni Adeguati sul processo di assemblaggio.</a:t>
                      </a:r>
                      <a:endParaRPr lang="it-IT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kern="100">
                          <a:effectLst/>
                        </a:rPr>
                        <a:t>Applicazione e documentazione dei rigorosi controlli qualitativi già in essere (centratura, potere diottrico, ecc.).</a:t>
                      </a:r>
                      <a:endParaRPr lang="it-IT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1886173730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</a:rPr>
                        <a:t>Redazione di una Dichiarazione di compatibilità.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kern="100">
                          <a:effectLst/>
                        </a:rPr>
                        <a:t>Creazione e archiviazione (10 anni) di una dichiarazione che attesti l'adempimento dei punti sopra.</a:t>
                      </a:r>
                      <a:endParaRPr lang="it-IT" sz="1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1009336003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</a:rPr>
                        <a:t>Tracciabilità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kern="100" dirty="0">
                          <a:effectLst/>
                        </a:rPr>
                        <a:t>Applicazione di un UDI proprio al sistema assemblato e futura registrazione nella banca dati EUDAMED.</a:t>
                      </a:r>
                      <a:endParaRPr lang="it-IT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223240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7077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D1D9994-F0CA-0F4E-B4BC-3E17A438D175}"/>
              </a:ext>
            </a:extLst>
          </p:cNvPr>
          <p:cNvSpPr/>
          <p:nvPr/>
        </p:nvSpPr>
        <p:spPr>
          <a:xfrm>
            <a:off x="1696995" y="2043167"/>
            <a:ext cx="7249297" cy="2034562"/>
          </a:xfrm>
          <a:prstGeom prst="roundRect">
            <a:avLst>
              <a:gd name="adj" fmla="val 24602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400" b="1" i="1" dirty="0">
              <a:solidFill>
                <a:schemeClr val="bg1"/>
              </a:solidFill>
            </a:endParaRPr>
          </a:p>
          <a:p>
            <a:pPr algn="ctr"/>
            <a:r>
              <a:rPr lang="it-IT" sz="4400" b="1" i="1" dirty="0">
                <a:solidFill>
                  <a:schemeClr val="bg1"/>
                </a:solidFill>
                <a:latin typeface="Avenir" panose="02000503020000020003" pitchFamily="2" charset="0"/>
              </a:rPr>
              <a:t>Grazie per l’attenzione</a:t>
            </a:r>
          </a:p>
          <a:p>
            <a:pPr algn="ctr"/>
            <a:endParaRPr lang="it-IT" sz="4400" b="1" i="1" dirty="0">
              <a:solidFill>
                <a:schemeClr val="bg1"/>
              </a:solidFill>
            </a:endParaRPr>
          </a:p>
          <a:p>
            <a:pPr algn="ctr"/>
            <a:r>
              <a:rPr lang="it-IT" sz="4400" b="1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17" y="651846"/>
            <a:ext cx="922776" cy="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024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9dcfbe61-ae68-4abf-9a0d-2378397c9dfe"/>
  <p:tag name="ARTICULATE_DESIGN_ID_FILO" val="x5TP1x3S"/>
  <p:tag name="ARTICULATE_DESIGN_ID_SEZIONE" val="SaZss2Jg"/>
  <p:tag name="ARTICULATE_DESIGN_ID_TEMA DI OFFICE" val="RxXpR2CP"/>
  <p:tag name="ARTICULATE_USED_PAGE_ORIENTATION" val="1"/>
  <p:tag name="ARTICULATE_USED_PAGE_SIZE" val="7"/>
  <p:tag name="TAG_BACKING_FORM_KEY" val="722302-c:\users\nb docente\documents\template presentazioni [salvato automaticamente].pptx"/>
  <p:tag name="ARTICULATE_PRESENTER_VERSION" val="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THUMBNAIL_REFRESH" val="1"/>
  <p:tag name="ARTICULATE_SLIDE_COUNT" val="9"/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Macintosh PowerPoint</Application>
  <PresentationFormat>Widescreen</PresentationFormat>
  <Paragraphs>120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Avenir</vt:lpstr>
      <vt:lpstr>Calibri</vt:lpstr>
      <vt:lpstr>Calibri Light</vt:lpstr>
      <vt:lpstr>Wingdings</vt:lpstr>
      <vt:lpstr>Tema di Office</vt:lpstr>
      <vt:lpstr>   Una esperienza aziendale per la Qualità   Patrizia Evangelista, Product Manager Lov Optotecnica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NB DOCENTE</dc:creator>
  <cp:lastModifiedBy>SANDRO STORELLI</cp:lastModifiedBy>
  <cp:revision>337</cp:revision>
  <cp:lastPrinted>2020-09-08T08:10:24Z</cp:lastPrinted>
  <dcterms:created xsi:type="dcterms:W3CDTF">2019-07-08T07:46:07Z</dcterms:created>
  <dcterms:modified xsi:type="dcterms:W3CDTF">2025-10-03T21:12:32Z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template presentazioni</vt:lpwstr>
  </property>
  <property fmtid="{D5CDD505-2E9C-101B-9397-08002B2CF9AE}" pid="4" name="ArticulateProjectVersion">
    <vt:lpwstr>8</vt:lpwstr>
  </property>
  <property fmtid="{D5CDD505-2E9C-101B-9397-08002B2CF9AE}" pid="5" name="ArticulateGUID">
    <vt:lpwstr>A2EE2CCE-F22D-4595-BC65-78645FEC0422</vt:lpwstr>
  </property>
  <property fmtid="{D5CDD505-2E9C-101B-9397-08002B2CF9AE}" pid="6" name="ArticulateProjectFull">
    <vt:lpwstr>C:\Users\NB DOCENTE\Documents\FAD\revSS_definitiva_LO11_I REQUISITI GENERALI SICUREZZA E PRESTAZIONE.ppta</vt:lpwstr>
  </property>
</Properties>
</file>