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2"/>
  </p:notesMasterIdLst>
  <p:handoutMasterIdLst>
    <p:handoutMasterId r:id="rId23"/>
  </p:handoutMasterIdLst>
  <p:sldIdLst>
    <p:sldId id="423" r:id="rId2"/>
    <p:sldId id="467" r:id="rId3"/>
    <p:sldId id="468" r:id="rId4"/>
    <p:sldId id="469" r:id="rId5"/>
    <p:sldId id="470" r:id="rId6"/>
    <p:sldId id="463" r:id="rId7"/>
    <p:sldId id="471" r:id="rId8"/>
    <p:sldId id="472" r:id="rId9"/>
    <p:sldId id="447" r:id="rId10"/>
    <p:sldId id="449" r:id="rId11"/>
    <p:sldId id="450" r:id="rId12"/>
    <p:sldId id="451" r:id="rId13"/>
    <p:sldId id="452" r:id="rId14"/>
    <p:sldId id="460" r:id="rId15"/>
    <p:sldId id="453" r:id="rId16"/>
    <p:sldId id="455" r:id="rId17"/>
    <p:sldId id="474" r:id="rId18"/>
    <p:sldId id="475" r:id="rId19"/>
    <p:sldId id="476" r:id="rId20"/>
    <p:sldId id="466" r:id="rId21"/>
  </p:sldIdLst>
  <p:sldSz cx="12192000" cy="6858000"/>
  <p:notesSz cx="6797675" cy="9926638"/>
  <p:custDataLst>
    <p:tags r:id="rId24"/>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nvegno" initials="C" lastIdx="8" clrIdx="0"/>
  <p:cmAuthor id="1" name="Sandro Storelli" initials="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0000FF"/>
    <a:srgbClr val="2E5D9D"/>
    <a:srgbClr val="8787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07" autoAdjust="0"/>
    <p:restoredTop sz="91503" autoAdjust="0"/>
  </p:normalViewPr>
  <p:slideViewPr>
    <p:cSldViewPr snapToGrid="0">
      <p:cViewPr varScale="1">
        <p:scale>
          <a:sx n="35" d="100"/>
          <a:sy n="35" d="100"/>
        </p:scale>
        <p:origin x="3180"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4205986-63DF-4D36-8947-9ADE8F116EBA}" type="datetimeFigureOut">
              <a:rPr lang="it-IT" smtClean="0"/>
              <a:t>10/04/2024</a:t>
            </a:fld>
            <a:endParaRPr lang="it-IT"/>
          </a:p>
        </p:txBody>
      </p:sp>
      <p:sp>
        <p:nvSpPr>
          <p:cNvPr id="4" name="Segnaposto piè di pa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3ED0C2A-59A3-4988-9B5D-840DF2008153}" type="slidenum">
              <a:rPr lang="it-IT" smtClean="0"/>
              <a:t>‹N›</a:t>
            </a:fld>
            <a:endParaRPr lang="it-IT"/>
          </a:p>
        </p:txBody>
      </p:sp>
    </p:spTree>
    <p:extLst>
      <p:ext uri="{BB962C8B-B14F-4D97-AF65-F5344CB8AC3E}">
        <p14:creationId xmlns:p14="http://schemas.microsoft.com/office/powerpoint/2010/main" val="1784824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9D44A8E-72E2-4458-9A80-0D6BC62CA57A}" type="datetimeFigureOut">
              <a:rPr lang="it-IT" smtClean="0"/>
              <a:t>10/04/2024</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4D9AD82-973B-4DDD-B14D-F794D1F012AB}" type="slidenum">
              <a:rPr lang="it-IT" smtClean="0"/>
              <a:t>‹N›</a:t>
            </a:fld>
            <a:endParaRPr lang="it-IT"/>
          </a:p>
        </p:txBody>
      </p:sp>
    </p:spTree>
    <p:extLst>
      <p:ext uri="{BB962C8B-B14F-4D97-AF65-F5344CB8AC3E}">
        <p14:creationId xmlns:p14="http://schemas.microsoft.com/office/powerpoint/2010/main" val="2633281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6EB5EC9-D5A8-42EC-8A8F-7F707127CE84}" type="datetime1">
              <a:rPr lang="it-IT" smtClean="0"/>
              <a:t>10/04/2024</a:t>
            </a:fld>
            <a:endParaRPr lang="it-IT"/>
          </a:p>
        </p:txBody>
      </p:sp>
      <p:sp>
        <p:nvSpPr>
          <p:cNvPr id="5" name="Segnaposto piè di pagina 4"/>
          <p:cNvSpPr>
            <a:spLocks noGrp="1"/>
          </p:cNvSpPr>
          <p:nvPr>
            <p:ph type="ftr" sz="quarter" idx="11"/>
          </p:nvPr>
        </p:nvSpPr>
        <p:spPr/>
        <p:txBody>
          <a:bodyPr/>
          <a:lstStyle/>
          <a:p>
            <a:r>
              <a:rPr lang="it-IT"/>
              <a:t>Sandro Storelli - OBV</a:t>
            </a:r>
          </a:p>
        </p:txBody>
      </p:sp>
      <p:sp>
        <p:nvSpPr>
          <p:cNvPr id="6" name="Segnaposto numero diapositiva 5"/>
          <p:cNvSpPr>
            <a:spLocks noGrp="1"/>
          </p:cNvSpPr>
          <p:nvPr>
            <p:ph type="sldNum" sz="quarter" idx="12"/>
          </p:nvPr>
        </p:nvSpPr>
        <p:spPr/>
        <p:txBody>
          <a:bodyPr/>
          <a:lstStyle/>
          <a:p>
            <a:fld id="{B3663498-96A2-4D8D-8CD2-1A158BF1154B}" type="slidenum">
              <a:rPr lang="it-IT" smtClean="0"/>
              <a:t>‹N›</a:t>
            </a:fld>
            <a:endParaRPr lang="it-IT"/>
          </a:p>
        </p:txBody>
      </p:sp>
    </p:spTree>
    <p:extLst>
      <p:ext uri="{BB962C8B-B14F-4D97-AF65-F5344CB8AC3E}">
        <p14:creationId xmlns:p14="http://schemas.microsoft.com/office/powerpoint/2010/main" val="3538661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C96AF81-2E68-4657-ABEF-461FC2E5333D}" type="datetime1">
              <a:rPr lang="it-IT" smtClean="0"/>
              <a:t>10/04/2024</a:t>
            </a:fld>
            <a:endParaRPr lang="it-IT"/>
          </a:p>
        </p:txBody>
      </p:sp>
      <p:sp>
        <p:nvSpPr>
          <p:cNvPr id="5" name="Segnaposto piè di pagina 4"/>
          <p:cNvSpPr>
            <a:spLocks noGrp="1"/>
          </p:cNvSpPr>
          <p:nvPr>
            <p:ph type="ftr" sz="quarter" idx="11"/>
          </p:nvPr>
        </p:nvSpPr>
        <p:spPr/>
        <p:txBody>
          <a:bodyPr/>
          <a:lstStyle/>
          <a:p>
            <a:r>
              <a:rPr lang="it-IT"/>
              <a:t>Sandro Storelli - OBV</a:t>
            </a:r>
          </a:p>
        </p:txBody>
      </p:sp>
      <p:sp>
        <p:nvSpPr>
          <p:cNvPr id="6" name="Segnaposto numero diapositiva 5"/>
          <p:cNvSpPr>
            <a:spLocks noGrp="1"/>
          </p:cNvSpPr>
          <p:nvPr>
            <p:ph type="sldNum" sz="quarter" idx="12"/>
          </p:nvPr>
        </p:nvSpPr>
        <p:spPr/>
        <p:txBody>
          <a:bodyPr/>
          <a:lstStyle/>
          <a:p>
            <a:fld id="{B3663498-96A2-4D8D-8CD2-1A158BF1154B}" type="slidenum">
              <a:rPr lang="it-IT" smtClean="0"/>
              <a:t>‹N›</a:t>
            </a:fld>
            <a:endParaRPr lang="it-IT"/>
          </a:p>
        </p:txBody>
      </p:sp>
    </p:spTree>
    <p:extLst>
      <p:ext uri="{BB962C8B-B14F-4D97-AF65-F5344CB8AC3E}">
        <p14:creationId xmlns:p14="http://schemas.microsoft.com/office/powerpoint/2010/main" val="13906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5112313-E821-4873-A739-13FFB5D60ED6}" type="datetime1">
              <a:rPr lang="it-IT" smtClean="0"/>
              <a:t>10/04/2024</a:t>
            </a:fld>
            <a:endParaRPr lang="it-IT"/>
          </a:p>
        </p:txBody>
      </p:sp>
      <p:sp>
        <p:nvSpPr>
          <p:cNvPr id="5" name="Segnaposto piè di pagina 4"/>
          <p:cNvSpPr>
            <a:spLocks noGrp="1"/>
          </p:cNvSpPr>
          <p:nvPr>
            <p:ph type="ftr" sz="quarter" idx="11"/>
          </p:nvPr>
        </p:nvSpPr>
        <p:spPr/>
        <p:txBody>
          <a:bodyPr/>
          <a:lstStyle/>
          <a:p>
            <a:r>
              <a:rPr lang="it-IT"/>
              <a:t>Sandro Storelli - OBV</a:t>
            </a:r>
          </a:p>
        </p:txBody>
      </p:sp>
      <p:sp>
        <p:nvSpPr>
          <p:cNvPr id="6" name="Segnaposto numero diapositiva 5"/>
          <p:cNvSpPr>
            <a:spLocks noGrp="1"/>
          </p:cNvSpPr>
          <p:nvPr>
            <p:ph type="sldNum" sz="quarter" idx="12"/>
          </p:nvPr>
        </p:nvSpPr>
        <p:spPr/>
        <p:txBody>
          <a:bodyPr/>
          <a:lstStyle/>
          <a:p>
            <a:fld id="{B3663498-96A2-4D8D-8CD2-1A158BF1154B}" type="slidenum">
              <a:rPr lang="it-IT" smtClean="0"/>
              <a:t>‹N›</a:t>
            </a:fld>
            <a:endParaRPr lang="it-IT"/>
          </a:p>
        </p:txBody>
      </p:sp>
    </p:spTree>
    <p:extLst>
      <p:ext uri="{BB962C8B-B14F-4D97-AF65-F5344CB8AC3E}">
        <p14:creationId xmlns:p14="http://schemas.microsoft.com/office/powerpoint/2010/main" val="3021632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A729FB5-9CD3-46BE-A010-F73538373045}" type="datetime1">
              <a:rPr lang="it-IT" smtClean="0"/>
              <a:t>10/04/2024</a:t>
            </a:fld>
            <a:endParaRPr lang="it-IT"/>
          </a:p>
        </p:txBody>
      </p:sp>
      <p:sp>
        <p:nvSpPr>
          <p:cNvPr id="5" name="Segnaposto piè di pagina 4"/>
          <p:cNvSpPr>
            <a:spLocks noGrp="1"/>
          </p:cNvSpPr>
          <p:nvPr>
            <p:ph type="ftr" sz="quarter" idx="11"/>
          </p:nvPr>
        </p:nvSpPr>
        <p:spPr/>
        <p:txBody>
          <a:bodyPr/>
          <a:lstStyle/>
          <a:p>
            <a:r>
              <a:rPr lang="it-IT"/>
              <a:t>Sandro Storelli - OBV</a:t>
            </a:r>
          </a:p>
        </p:txBody>
      </p:sp>
      <p:sp>
        <p:nvSpPr>
          <p:cNvPr id="6" name="Segnaposto numero diapositiva 5"/>
          <p:cNvSpPr>
            <a:spLocks noGrp="1"/>
          </p:cNvSpPr>
          <p:nvPr>
            <p:ph type="sldNum" sz="quarter" idx="12"/>
          </p:nvPr>
        </p:nvSpPr>
        <p:spPr/>
        <p:txBody>
          <a:bodyPr/>
          <a:lstStyle/>
          <a:p>
            <a:fld id="{B3663498-96A2-4D8D-8CD2-1A158BF1154B}" type="slidenum">
              <a:rPr lang="it-IT" smtClean="0"/>
              <a:t>‹N›</a:t>
            </a:fld>
            <a:endParaRPr lang="it-IT"/>
          </a:p>
        </p:txBody>
      </p:sp>
    </p:spTree>
    <p:extLst>
      <p:ext uri="{BB962C8B-B14F-4D97-AF65-F5344CB8AC3E}">
        <p14:creationId xmlns:p14="http://schemas.microsoft.com/office/powerpoint/2010/main" val="1096269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AACDB1D9-49FB-458C-935C-3B8F8FD7CE38}" type="datetime1">
              <a:rPr lang="it-IT" smtClean="0"/>
              <a:t>10/04/2024</a:t>
            </a:fld>
            <a:endParaRPr lang="it-IT"/>
          </a:p>
        </p:txBody>
      </p:sp>
      <p:sp>
        <p:nvSpPr>
          <p:cNvPr id="5" name="Segnaposto piè di pagina 4"/>
          <p:cNvSpPr>
            <a:spLocks noGrp="1"/>
          </p:cNvSpPr>
          <p:nvPr>
            <p:ph type="ftr" sz="quarter" idx="11"/>
          </p:nvPr>
        </p:nvSpPr>
        <p:spPr/>
        <p:txBody>
          <a:bodyPr/>
          <a:lstStyle/>
          <a:p>
            <a:r>
              <a:rPr lang="it-IT"/>
              <a:t>Sandro Storelli - OBV</a:t>
            </a:r>
          </a:p>
        </p:txBody>
      </p:sp>
      <p:sp>
        <p:nvSpPr>
          <p:cNvPr id="6" name="Segnaposto numero diapositiva 5"/>
          <p:cNvSpPr>
            <a:spLocks noGrp="1"/>
          </p:cNvSpPr>
          <p:nvPr>
            <p:ph type="sldNum" sz="quarter" idx="12"/>
          </p:nvPr>
        </p:nvSpPr>
        <p:spPr/>
        <p:txBody>
          <a:bodyPr/>
          <a:lstStyle/>
          <a:p>
            <a:fld id="{B3663498-96A2-4D8D-8CD2-1A158BF1154B}" type="slidenum">
              <a:rPr lang="it-IT" smtClean="0"/>
              <a:t>‹N›</a:t>
            </a:fld>
            <a:endParaRPr lang="it-IT"/>
          </a:p>
        </p:txBody>
      </p:sp>
    </p:spTree>
    <p:extLst>
      <p:ext uri="{BB962C8B-B14F-4D97-AF65-F5344CB8AC3E}">
        <p14:creationId xmlns:p14="http://schemas.microsoft.com/office/powerpoint/2010/main" val="864562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A23F4D14-7C26-4271-B33B-B405B27CF1A1}" type="datetime1">
              <a:rPr lang="it-IT" smtClean="0"/>
              <a:t>10/04/2024</a:t>
            </a:fld>
            <a:endParaRPr lang="it-IT"/>
          </a:p>
        </p:txBody>
      </p:sp>
      <p:sp>
        <p:nvSpPr>
          <p:cNvPr id="6" name="Segnaposto piè di pagina 5"/>
          <p:cNvSpPr>
            <a:spLocks noGrp="1"/>
          </p:cNvSpPr>
          <p:nvPr>
            <p:ph type="ftr" sz="quarter" idx="11"/>
          </p:nvPr>
        </p:nvSpPr>
        <p:spPr/>
        <p:txBody>
          <a:bodyPr/>
          <a:lstStyle/>
          <a:p>
            <a:r>
              <a:rPr lang="it-IT"/>
              <a:t>Sandro Storelli - OBV</a:t>
            </a:r>
          </a:p>
        </p:txBody>
      </p:sp>
      <p:sp>
        <p:nvSpPr>
          <p:cNvPr id="7" name="Segnaposto numero diapositiva 6"/>
          <p:cNvSpPr>
            <a:spLocks noGrp="1"/>
          </p:cNvSpPr>
          <p:nvPr>
            <p:ph type="sldNum" sz="quarter" idx="12"/>
          </p:nvPr>
        </p:nvSpPr>
        <p:spPr/>
        <p:txBody>
          <a:bodyPr/>
          <a:lstStyle/>
          <a:p>
            <a:fld id="{B3663498-96A2-4D8D-8CD2-1A158BF1154B}" type="slidenum">
              <a:rPr lang="it-IT" smtClean="0"/>
              <a:t>‹N›</a:t>
            </a:fld>
            <a:endParaRPr lang="it-IT"/>
          </a:p>
        </p:txBody>
      </p:sp>
    </p:spTree>
    <p:extLst>
      <p:ext uri="{BB962C8B-B14F-4D97-AF65-F5344CB8AC3E}">
        <p14:creationId xmlns:p14="http://schemas.microsoft.com/office/powerpoint/2010/main" val="3069719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9CD6ED3F-C397-475C-8101-92B942AA84B1}" type="datetime1">
              <a:rPr lang="it-IT" smtClean="0"/>
              <a:t>10/04/2024</a:t>
            </a:fld>
            <a:endParaRPr lang="it-IT"/>
          </a:p>
        </p:txBody>
      </p:sp>
      <p:sp>
        <p:nvSpPr>
          <p:cNvPr id="8" name="Segnaposto piè di pagina 7"/>
          <p:cNvSpPr>
            <a:spLocks noGrp="1"/>
          </p:cNvSpPr>
          <p:nvPr>
            <p:ph type="ftr" sz="quarter" idx="11"/>
          </p:nvPr>
        </p:nvSpPr>
        <p:spPr/>
        <p:txBody>
          <a:bodyPr/>
          <a:lstStyle/>
          <a:p>
            <a:r>
              <a:rPr lang="it-IT"/>
              <a:t>Sandro Storelli - OBV</a:t>
            </a:r>
          </a:p>
        </p:txBody>
      </p:sp>
      <p:sp>
        <p:nvSpPr>
          <p:cNvPr id="9" name="Segnaposto numero diapositiva 8"/>
          <p:cNvSpPr>
            <a:spLocks noGrp="1"/>
          </p:cNvSpPr>
          <p:nvPr>
            <p:ph type="sldNum" sz="quarter" idx="12"/>
          </p:nvPr>
        </p:nvSpPr>
        <p:spPr/>
        <p:txBody>
          <a:bodyPr/>
          <a:lstStyle/>
          <a:p>
            <a:fld id="{B3663498-96A2-4D8D-8CD2-1A158BF1154B}" type="slidenum">
              <a:rPr lang="it-IT" smtClean="0"/>
              <a:t>‹N›</a:t>
            </a:fld>
            <a:endParaRPr lang="it-IT"/>
          </a:p>
        </p:txBody>
      </p:sp>
    </p:spTree>
    <p:extLst>
      <p:ext uri="{BB962C8B-B14F-4D97-AF65-F5344CB8AC3E}">
        <p14:creationId xmlns:p14="http://schemas.microsoft.com/office/powerpoint/2010/main" val="173668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384717FB-20DE-490C-89C9-0ED3269D449B}" type="datetime1">
              <a:rPr lang="it-IT" smtClean="0"/>
              <a:t>10/04/2024</a:t>
            </a:fld>
            <a:endParaRPr lang="it-IT"/>
          </a:p>
        </p:txBody>
      </p:sp>
      <p:sp>
        <p:nvSpPr>
          <p:cNvPr id="4" name="Segnaposto piè di pagina 3"/>
          <p:cNvSpPr>
            <a:spLocks noGrp="1"/>
          </p:cNvSpPr>
          <p:nvPr>
            <p:ph type="ftr" sz="quarter" idx="11"/>
          </p:nvPr>
        </p:nvSpPr>
        <p:spPr/>
        <p:txBody>
          <a:bodyPr/>
          <a:lstStyle/>
          <a:p>
            <a:r>
              <a:rPr lang="it-IT"/>
              <a:t>Sandro Storelli - OBV</a:t>
            </a:r>
          </a:p>
        </p:txBody>
      </p:sp>
      <p:sp>
        <p:nvSpPr>
          <p:cNvPr id="5" name="Segnaposto numero diapositiva 4"/>
          <p:cNvSpPr>
            <a:spLocks noGrp="1"/>
          </p:cNvSpPr>
          <p:nvPr>
            <p:ph type="sldNum" sz="quarter" idx="12"/>
          </p:nvPr>
        </p:nvSpPr>
        <p:spPr/>
        <p:txBody>
          <a:bodyPr/>
          <a:lstStyle/>
          <a:p>
            <a:fld id="{B3663498-96A2-4D8D-8CD2-1A158BF1154B}" type="slidenum">
              <a:rPr lang="it-IT" smtClean="0"/>
              <a:t>‹N›</a:t>
            </a:fld>
            <a:endParaRPr lang="it-IT"/>
          </a:p>
        </p:txBody>
      </p:sp>
    </p:spTree>
    <p:extLst>
      <p:ext uri="{BB962C8B-B14F-4D97-AF65-F5344CB8AC3E}">
        <p14:creationId xmlns:p14="http://schemas.microsoft.com/office/powerpoint/2010/main" val="1010218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04FA140-0295-4EC3-8058-928E63805F50}" type="datetime1">
              <a:rPr lang="it-IT" smtClean="0"/>
              <a:t>10/04/2024</a:t>
            </a:fld>
            <a:endParaRPr lang="it-IT"/>
          </a:p>
        </p:txBody>
      </p:sp>
      <p:sp>
        <p:nvSpPr>
          <p:cNvPr id="3" name="Segnaposto piè di pagina 2"/>
          <p:cNvSpPr>
            <a:spLocks noGrp="1"/>
          </p:cNvSpPr>
          <p:nvPr>
            <p:ph type="ftr" sz="quarter" idx="11"/>
          </p:nvPr>
        </p:nvSpPr>
        <p:spPr/>
        <p:txBody>
          <a:bodyPr/>
          <a:lstStyle/>
          <a:p>
            <a:r>
              <a:rPr lang="it-IT"/>
              <a:t>Sandro Storelli - OBV</a:t>
            </a:r>
          </a:p>
        </p:txBody>
      </p:sp>
      <p:sp>
        <p:nvSpPr>
          <p:cNvPr id="4" name="Segnaposto numero diapositiva 3"/>
          <p:cNvSpPr>
            <a:spLocks noGrp="1"/>
          </p:cNvSpPr>
          <p:nvPr>
            <p:ph type="sldNum" sz="quarter" idx="12"/>
          </p:nvPr>
        </p:nvSpPr>
        <p:spPr/>
        <p:txBody>
          <a:bodyPr/>
          <a:lstStyle/>
          <a:p>
            <a:fld id="{B3663498-96A2-4D8D-8CD2-1A158BF1154B}" type="slidenum">
              <a:rPr lang="it-IT" smtClean="0"/>
              <a:t>‹N›</a:t>
            </a:fld>
            <a:endParaRPr lang="it-IT"/>
          </a:p>
        </p:txBody>
      </p:sp>
    </p:spTree>
    <p:extLst>
      <p:ext uri="{BB962C8B-B14F-4D97-AF65-F5344CB8AC3E}">
        <p14:creationId xmlns:p14="http://schemas.microsoft.com/office/powerpoint/2010/main" val="349490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4234C432-C3BD-44A3-833E-0039791449D5}" type="datetime1">
              <a:rPr lang="it-IT" smtClean="0"/>
              <a:t>10/04/2024</a:t>
            </a:fld>
            <a:endParaRPr lang="it-IT"/>
          </a:p>
        </p:txBody>
      </p:sp>
      <p:sp>
        <p:nvSpPr>
          <p:cNvPr id="6" name="Segnaposto piè di pagina 5"/>
          <p:cNvSpPr>
            <a:spLocks noGrp="1"/>
          </p:cNvSpPr>
          <p:nvPr>
            <p:ph type="ftr" sz="quarter" idx="11"/>
          </p:nvPr>
        </p:nvSpPr>
        <p:spPr/>
        <p:txBody>
          <a:bodyPr/>
          <a:lstStyle/>
          <a:p>
            <a:r>
              <a:rPr lang="it-IT"/>
              <a:t>Sandro Storelli - OBV</a:t>
            </a:r>
          </a:p>
        </p:txBody>
      </p:sp>
      <p:sp>
        <p:nvSpPr>
          <p:cNvPr id="7" name="Segnaposto numero diapositiva 6"/>
          <p:cNvSpPr>
            <a:spLocks noGrp="1"/>
          </p:cNvSpPr>
          <p:nvPr>
            <p:ph type="sldNum" sz="quarter" idx="12"/>
          </p:nvPr>
        </p:nvSpPr>
        <p:spPr/>
        <p:txBody>
          <a:bodyPr/>
          <a:lstStyle/>
          <a:p>
            <a:fld id="{B3663498-96A2-4D8D-8CD2-1A158BF1154B}" type="slidenum">
              <a:rPr lang="it-IT" smtClean="0"/>
              <a:t>‹N›</a:t>
            </a:fld>
            <a:endParaRPr lang="it-IT"/>
          </a:p>
        </p:txBody>
      </p:sp>
    </p:spTree>
    <p:extLst>
      <p:ext uri="{BB962C8B-B14F-4D97-AF65-F5344CB8AC3E}">
        <p14:creationId xmlns:p14="http://schemas.microsoft.com/office/powerpoint/2010/main" val="3166770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CFB83592-D714-479B-A8D5-5BA3470C6BB5}" type="datetime1">
              <a:rPr lang="it-IT" smtClean="0"/>
              <a:t>10/04/2024</a:t>
            </a:fld>
            <a:endParaRPr lang="it-IT"/>
          </a:p>
        </p:txBody>
      </p:sp>
      <p:sp>
        <p:nvSpPr>
          <p:cNvPr id="6" name="Segnaposto piè di pagina 5"/>
          <p:cNvSpPr>
            <a:spLocks noGrp="1"/>
          </p:cNvSpPr>
          <p:nvPr>
            <p:ph type="ftr" sz="quarter" idx="11"/>
          </p:nvPr>
        </p:nvSpPr>
        <p:spPr/>
        <p:txBody>
          <a:bodyPr/>
          <a:lstStyle/>
          <a:p>
            <a:r>
              <a:rPr lang="it-IT"/>
              <a:t>Sandro Storelli - OBV</a:t>
            </a:r>
          </a:p>
        </p:txBody>
      </p:sp>
      <p:sp>
        <p:nvSpPr>
          <p:cNvPr id="7" name="Segnaposto numero diapositiva 6"/>
          <p:cNvSpPr>
            <a:spLocks noGrp="1"/>
          </p:cNvSpPr>
          <p:nvPr>
            <p:ph type="sldNum" sz="quarter" idx="12"/>
          </p:nvPr>
        </p:nvSpPr>
        <p:spPr/>
        <p:txBody>
          <a:bodyPr/>
          <a:lstStyle/>
          <a:p>
            <a:fld id="{B3663498-96A2-4D8D-8CD2-1A158BF1154B}" type="slidenum">
              <a:rPr lang="it-IT" smtClean="0"/>
              <a:t>‹N›</a:t>
            </a:fld>
            <a:endParaRPr lang="it-IT"/>
          </a:p>
        </p:txBody>
      </p:sp>
    </p:spTree>
    <p:extLst>
      <p:ext uri="{BB962C8B-B14F-4D97-AF65-F5344CB8AC3E}">
        <p14:creationId xmlns:p14="http://schemas.microsoft.com/office/powerpoint/2010/main" val="1741883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E5D9D"/>
            </a:gs>
            <a:gs pos="21000">
              <a:schemeClr val="bg1">
                <a:lumMod val="95000"/>
              </a:schemeClr>
            </a:gs>
          </a:gsLst>
          <a:lin ang="9000000" scaled="0"/>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A15AAA-468D-4C30-8AE6-9F6EEAC02CE2}" type="datetime1">
              <a:rPr lang="it-IT" smtClean="0"/>
              <a:t>10/04/2024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Sandro Storelli - OBV</a:t>
            </a:r>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663498-96A2-4D8D-8CD2-1A158BF1154B}" type="slidenum">
              <a:rPr lang="it-IT" smtClean="0"/>
              <a:t>‹N›</a:t>
            </a:fld>
            <a:endParaRPr lang="it-IT"/>
          </a:p>
        </p:txBody>
      </p:sp>
    </p:spTree>
    <p:extLst>
      <p:ext uri="{BB962C8B-B14F-4D97-AF65-F5344CB8AC3E}">
        <p14:creationId xmlns:p14="http://schemas.microsoft.com/office/powerpoint/2010/main" val="289087680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2386350" y="6273971"/>
            <a:ext cx="4114800" cy="365125"/>
          </a:xfrm>
        </p:spPr>
        <p:txBody>
          <a:bodyPr/>
          <a:lstStyle/>
          <a:p>
            <a:r>
              <a:rPr lang="it-IT" dirty="0"/>
              <a:t>Sandro Storelli - OBV</a:t>
            </a:r>
          </a:p>
        </p:txBody>
      </p:sp>
      <p:pic>
        <p:nvPicPr>
          <p:cNvPr id="4" name="Immagine 3"/>
          <p:cNvPicPr>
            <a:picLocks noChangeAspect="1"/>
          </p:cNvPicPr>
          <p:nvPr/>
        </p:nvPicPr>
        <p:blipFill rotWithShape="1">
          <a:blip r:embed="rId2"/>
          <a:srcRect l="13084" t="10736" r="14069" b="83653"/>
          <a:stretch/>
        </p:blipFill>
        <p:spPr>
          <a:xfrm>
            <a:off x="532612" y="241189"/>
            <a:ext cx="7822277" cy="784043"/>
          </a:xfrm>
          <a:prstGeom prst="rect">
            <a:avLst/>
          </a:prstGeom>
          <a:ln>
            <a:solidFill>
              <a:schemeClr val="accent1"/>
            </a:solidFill>
          </a:ln>
        </p:spPr>
      </p:pic>
      <p:pic>
        <p:nvPicPr>
          <p:cNvPr id="6" name="Immagine 5"/>
          <p:cNvPicPr>
            <a:picLocks noChangeAspect="1"/>
          </p:cNvPicPr>
          <p:nvPr/>
        </p:nvPicPr>
        <p:blipFill rotWithShape="1">
          <a:blip r:embed="rId2"/>
          <a:srcRect l="27345" t="32537" r="27077" b="53126"/>
          <a:stretch/>
        </p:blipFill>
        <p:spPr>
          <a:xfrm>
            <a:off x="1911178" y="4076976"/>
            <a:ext cx="4868562" cy="1968843"/>
          </a:xfrm>
          <a:prstGeom prst="rect">
            <a:avLst/>
          </a:prstGeom>
        </p:spPr>
      </p:pic>
      <p:sp>
        <p:nvSpPr>
          <p:cNvPr id="7" name="Rettangolo 6"/>
          <p:cNvSpPr/>
          <p:nvPr/>
        </p:nvSpPr>
        <p:spPr>
          <a:xfrm>
            <a:off x="532611" y="1158764"/>
            <a:ext cx="7822278" cy="2400657"/>
          </a:xfrm>
          <a:prstGeom prst="rect">
            <a:avLst/>
          </a:prstGeom>
          <a:solidFill>
            <a:schemeClr val="bg1"/>
          </a:solidFill>
          <a:ln>
            <a:solidFill>
              <a:schemeClr val="accent1"/>
            </a:solidFill>
          </a:ln>
        </p:spPr>
        <p:txBody>
          <a:bodyPr wrap="square">
            <a:spAutoFit/>
          </a:bodyPr>
          <a:lstStyle/>
          <a:p>
            <a:pPr algn="ctr"/>
            <a:r>
              <a:rPr lang="it-IT" dirty="0">
                <a:solidFill>
                  <a:srgbClr val="505050"/>
                </a:solidFill>
                <a:latin typeface="roboto"/>
              </a:rPr>
              <a:t>WEBINAR</a:t>
            </a:r>
            <a:br>
              <a:rPr lang="it-IT" dirty="0">
                <a:solidFill>
                  <a:srgbClr val="505050"/>
                </a:solidFill>
                <a:latin typeface="roboto"/>
              </a:rPr>
            </a:br>
            <a:r>
              <a:rPr lang="it-IT" dirty="0">
                <a:solidFill>
                  <a:srgbClr val="696969"/>
                </a:solidFill>
                <a:latin typeface="roboto"/>
              </a:rPr>
              <a:t>9 aprile 2024  ore 18.00</a:t>
            </a:r>
            <a:endParaRPr lang="it-IT" dirty="0"/>
          </a:p>
          <a:p>
            <a:pPr algn="ctr"/>
            <a:endParaRPr lang="it-IT" b="1" dirty="0">
              <a:solidFill>
                <a:srgbClr val="CC0000"/>
              </a:solidFill>
              <a:latin typeface="roboto"/>
            </a:endParaRPr>
          </a:p>
          <a:p>
            <a:pPr algn="ctr"/>
            <a:r>
              <a:rPr lang="it-IT" b="1" dirty="0">
                <a:solidFill>
                  <a:srgbClr val="CC0000"/>
                </a:solidFill>
                <a:latin typeface="roboto"/>
              </a:rPr>
              <a:t>Come adempiere a un obbligo previsto dal MDR 745/2017</a:t>
            </a:r>
            <a:r>
              <a:rPr lang="it-IT" dirty="0">
                <a:solidFill>
                  <a:srgbClr val="505050"/>
                </a:solidFill>
                <a:latin typeface="roboto"/>
              </a:rPr>
              <a:t/>
            </a:r>
            <a:br>
              <a:rPr lang="it-IT" dirty="0">
                <a:solidFill>
                  <a:srgbClr val="505050"/>
                </a:solidFill>
                <a:latin typeface="roboto"/>
              </a:rPr>
            </a:br>
            <a:r>
              <a:rPr lang="it-IT" sz="800" dirty="0">
                <a:solidFill>
                  <a:srgbClr val="505050"/>
                </a:solidFill>
                <a:latin typeface="roboto"/>
              </a:rPr>
              <a:t/>
            </a:r>
            <a:br>
              <a:rPr lang="it-IT" sz="800" dirty="0">
                <a:solidFill>
                  <a:srgbClr val="505050"/>
                </a:solidFill>
                <a:latin typeface="roboto"/>
              </a:rPr>
            </a:br>
            <a:r>
              <a:rPr lang="it-IT" b="1" dirty="0">
                <a:solidFill>
                  <a:srgbClr val="505050"/>
                </a:solidFill>
                <a:latin typeface="roboto"/>
              </a:rPr>
              <a:t>La Valutazione Clinica del Dispositivo Medico su misura</a:t>
            </a:r>
            <a:r>
              <a:rPr lang="it-IT" dirty="0">
                <a:solidFill>
                  <a:srgbClr val="505050"/>
                </a:solidFill>
                <a:latin typeface="roboto"/>
              </a:rPr>
              <a:t/>
            </a:r>
            <a:br>
              <a:rPr lang="it-IT" dirty="0">
                <a:solidFill>
                  <a:srgbClr val="505050"/>
                </a:solidFill>
                <a:latin typeface="roboto"/>
              </a:rPr>
            </a:br>
            <a:r>
              <a:rPr lang="it-IT" sz="800" dirty="0">
                <a:solidFill>
                  <a:srgbClr val="505050"/>
                </a:solidFill>
                <a:latin typeface="roboto"/>
              </a:rPr>
              <a:t/>
            </a:r>
            <a:br>
              <a:rPr lang="it-IT" sz="800" dirty="0">
                <a:solidFill>
                  <a:srgbClr val="505050"/>
                </a:solidFill>
                <a:latin typeface="roboto"/>
              </a:rPr>
            </a:br>
            <a:r>
              <a:rPr lang="it-IT" b="1" dirty="0">
                <a:solidFill>
                  <a:srgbClr val="CC0000"/>
                </a:solidFill>
                <a:latin typeface="roboto"/>
              </a:rPr>
              <a:t>Un Piano di Valutazione Clinica per i fabbricanti odontotecnici</a:t>
            </a:r>
            <a:r>
              <a:rPr lang="it-IT" dirty="0"/>
              <a:t/>
            </a:r>
            <a:br>
              <a:rPr lang="it-IT" dirty="0"/>
            </a:br>
            <a:r>
              <a:rPr lang="it-IT" sz="800" dirty="0"/>
              <a:t/>
            </a:r>
            <a:br>
              <a:rPr lang="it-IT" sz="800" dirty="0"/>
            </a:br>
            <a:r>
              <a:rPr lang="it-IT" b="1" dirty="0">
                <a:solidFill>
                  <a:srgbClr val="696969"/>
                </a:solidFill>
                <a:latin typeface="roboto"/>
              </a:rPr>
              <a:t>Il caso del Disgiuntore o Espansore Rapido</a:t>
            </a:r>
            <a:endParaRPr lang="it-IT" dirty="0"/>
          </a:p>
        </p:txBody>
      </p:sp>
      <p:sp>
        <p:nvSpPr>
          <p:cNvPr id="8" name="Rettangolo 7"/>
          <p:cNvSpPr/>
          <p:nvPr/>
        </p:nvSpPr>
        <p:spPr>
          <a:xfrm>
            <a:off x="2141838" y="3753811"/>
            <a:ext cx="6096000" cy="646331"/>
          </a:xfrm>
          <a:prstGeom prst="rect">
            <a:avLst/>
          </a:prstGeom>
        </p:spPr>
        <p:txBody>
          <a:bodyPr>
            <a:spAutoFit/>
          </a:bodyPr>
          <a:lstStyle/>
          <a:p>
            <a:r>
              <a:rPr lang="it-IT" dirty="0">
                <a:solidFill>
                  <a:srgbClr val="505050"/>
                </a:solidFill>
                <a:latin typeface="roboto"/>
              </a:rPr>
              <a:t/>
            </a:r>
            <a:br>
              <a:rPr lang="it-IT" dirty="0">
                <a:solidFill>
                  <a:srgbClr val="505050"/>
                </a:solidFill>
                <a:latin typeface="roboto"/>
              </a:rPr>
            </a:br>
            <a:endParaRPr lang="it-IT" dirty="0"/>
          </a:p>
        </p:txBody>
      </p:sp>
      <p:pic>
        <p:nvPicPr>
          <p:cNvPr id="9" name="Picture 4" descr="MDR: come cambia il mercato dei dispositivi medici dental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5503" y="1094480"/>
            <a:ext cx="3793836" cy="252922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33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380E4D4-3063-83D6-4410-744D7A665B22}"/>
              </a:ext>
            </a:extLst>
          </p:cNvPr>
          <p:cNvSpPr>
            <a:spLocks noGrp="1"/>
          </p:cNvSpPr>
          <p:nvPr>
            <p:ph type="title"/>
          </p:nvPr>
        </p:nvSpPr>
        <p:spPr>
          <a:xfrm>
            <a:off x="740924" y="136525"/>
            <a:ext cx="10515600" cy="2066305"/>
          </a:xfrm>
        </p:spPr>
        <p:txBody>
          <a:bodyPr>
            <a:normAutofit/>
          </a:bodyPr>
          <a:lstStyle/>
          <a:p>
            <a:r>
              <a:rPr lang="it-IT" sz="2800" b="1" i="1" dirty="0">
                <a:solidFill>
                  <a:srgbClr val="C00000"/>
                </a:solidFill>
                <a:latin typeface="+mn-lt"/>
              </a:rPr>
              <a:t>Disgiuntore </a:t>
            </a:r>
            <a:r>
              <a:rPr lang="it-IT" sz="2800" b="1" i="1" dirty="0" err="1">
                <a:solidFill>
                  <a:srgbClr val="C00000"/>
                </a:solidFill>
                <a:latin typeface="+mn-lt"/>
              </a:rPr>
              <a:t>Hyrax</a:t>
            </a:r>
            <a:r>
              <a:rPr lang="it-IT" sz="2800" b="1" i="1" dirty="0">
                <a:solidFill>
                  <a:srgbClr val="C00000"/>
                </a:solidFill>
                <a:latin typeface="+mn-lt"/>
              </a:rPr>
              <a:t> tradizionale ancorato ai denti e disgiuntore </a:t>
            </a:r>
            <a:r>
              <a:rPr lang="it-IT" sz="2800" b="1" i="1" dirty="0" err="1">
                <a:solidFill>
                  <a:srgbClr val="C00000"/>
                </a:solidFill>
                <a:latin typeface="+mn-lt"/>
              </a:rPr>
              <a:t>Hyrax</a:t>
            </a:r>
            <a:r>
              <a:rPr lang="it-IT" sz="2800" b="1" i="1" dirty="0">
                <a:solidFill>
                  <a:srgbClr val="C00000"/>
                </a:solidFill>
                <a:latin typeface="+mn-lt"/>
              </a:rPr>
              <a:t>  con ancoraggio scheletrico a confronto nella disgiunzione chirurgicamente assistita.</a:t>
            </a:r>
            <a:r>
              <a:rPr lang="it-IT" sz="4400" dirty="0">
                <a:solidFill>
                  <a:schemeClr val="accent2">
                    <a:lumMod val="75000"/>
                  </a:schemeClr>
                </a:solidFill>
                <a:latin typeface="+mn-lt"/>
              </a:rPr>
              <a:t/>
            </a:r>
            <a:br>
              <a:rPr lang="it-IT" sz="4400" dirty="0">
                <a:solidFill>
                  <a:schemeClr val="accent2">
                    <a:lumMod val="75000"/>
                  </a:schemeClr>
                </a:solidFill>
                <a:latin typeface="+mn-lt"/>
              </a:rPr>
            </a:br>
            <a:endParaRPr lang="it-IT" dirty="0">
              <a:latin typeface="+mn-lt"/>
            </a:endParaRPr>
          </a:p>
        </p:txBody>
      </p:sp>
      <p:sp>
        <p:nvSpPr>
          <p:cNvPr id="3" name="Segnaposto piè di pagina 2">
            <a:extLst>
              <a:ext uri="{FF2B5EF4-FFF2-40B4-BE49-F238E27FC236}">
                <a16:creationId xmlns:a16="http://schemas.microsoft.com/office/drawing/2014/main" xmlns="" id="{A3E774A1-A897-102C-5829-588CE59BB1B4}"/>
              </a:ext>
            </a:extLst>
          </p:cNvPr>
          <p:cNvSpPr>
            <a:spLocks noGrp="1"/>
          </p:cNvSpPr>
          <p:nvPr>
            <p:ph type="ftr" sz="quarter" idx="11"/>
          </p:nvPr>
        </p:nvSpPr>
        <p:spPr/>
        <p:txBody>
          <a:bodyPr/>
          <a:lstStyle/>
          <a:p>
            <a:r>
              <a:rPr lang="it-IT"/>
              <a:t>Sandro Storelli - OBV</a:t>
            </a:r>
          </a:p>
        </p:txBody>
      </p:sp>
      <p:pic>
        <p:nvPicPr>
          <p:cNvPr id="5" name="Immagine 4" descr="Immagine che contiene testo, schermata, Sito Web, Pagina Web&#10;&#10;Descrizione generata automaticamente">
            <a:extLst>
              <a:ext uri="{FF2B5EF4-FFF2-40B4-BE49-F238E27FC236}">
                <a16:creationId xmlns:a16="http://schemas.microsoft.com/office/drawing/2014/main" xmlns="" id="{5B28933C-25B9-9429-890D-17D5AD0EC3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895" y="1657053"/>
            <a:ext cx="6317308" cy="2819860"/>
          </a:xfrm>
          <a:prstGeom prst="rect">
            <a:avLst/>
          </a:prstGeom>
        </p:spPr>
      </p:pic>
      <p:pic>
        <p:nvPicPr>
          <p:cNvPr id="7" name="Immagine 6" descr="Immagine che contiene schermata, Dente, interno, dente&#10;&#10;Descrizione generata automaticamente">
            <a:extLst>
              <a:ext uri="{FF2B5EF4-FFF2-40B4-BE49-F238E27FC236}">
                <a16:creationId xmlns:a16="http://schemas.microsoft.com/office/drawing/2014/main" xmlns="" id="{273B053C-F7DA-85BA-1614-72144A175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7228" y="3418563"/>
            <a:ext cx="3093988" cy="2270957"/>
          </a:xfrm>
          <a:prstGeom prst="rect">
            <a:avLst/>
          </a:prstGeom>
        </p:spPr>
      </p:pic>
      <p:pic>
        <p:nvPicPr>
          <p:cNvPr id="6" name="Immagine 5" descr="Immagine che contiene testo, schermata, Carattere, informazione&#10;&#10;Descrizione generata automaticamente">
            <a:extLst>
              <a:ext uri="{FF2B5EF4-FFF2-40B4-BE49-F238E27FC236}">
                <a16:creationId xmlns:a16="http://schemas.microsoft.com/office/drawing/2014/main" xmlns="" id="{558C1594-B266-E086-DBD2-8E060E0AB3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895" y="4689748"/>
            <a:ext cx="6317308" cy="1402708"/>
          </a:xfrm>
          <a:prstGeom prst="rect">
            <a:avLst/>
          </a:prstGeom>
        </p:spPr>
      </p:pic>
    </p:spTree>
    <p:extLst>
      <p:ext uri="{BB962C8B-B14F-4D97-AF65-F5344CB8AC3E}">
        <p14:creationId xmlns:p14="http://schemas.microsoft.com/office/powerpoint/2010/main" val="1781819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xmlns="" id="{A3E774A1-A897-102C-5829-588CE59BB1B4}"/>
              </a:ext>
            </a:extLst>
          </p:cNvPr>
          <p:cNvSpPr>
            <a:spLocks noGrp="1"/>
          </p:cNvSpPr>
          <p:nvPr>
            <p:ph type="ftr" sz="quarter" idx="11"/>
          </p:nvPr>
        </p:nvSpPr>
        <p:spPr/>
        <p:txBody>
          <a:bodyPr/>
          <a:lstStyle/>
          <a:p>
            <a:r>
              <a:rPr lang="it-IT"/>
              <a:t>Sandro Storelli - OBV</a:t>
            </a:r>
          </a:p>
        </p:txBody>
      </p:sp>
      <p:sp>
        <p:nvSpPr>
          <p:cNvPr id="6" name="Titolo 5">
            <a:extLst>
              <a:ext uri="{FF2B5EF4-FFF2-40B4-BE49-F238E27FC236}">
                <a16:creationId xmlns:a16="http://schemas.microsoft.com/office/drawing/2014/main" xmlns="" id="{C70CAB70-CA66-FF28-99C6-70173838F775}"/>
              </a:ext>
            </a:extLst>
          </p:cNvPr>
          <p:cNvSpPr>
            <a:spLocks noGrp="1"/>
          </p:cNvSpPr>
          <p:nvPr>
            <p:ph type="title"/>
          </p:nvPr>
        </p:nvSpPr>
        <p:spPr>
          <a:xfrm>
            <a:off x="838200" y="501650"/>
            <a:ext cx="10515600" cy="1554163"/>
          </a:xfrm>
        </p:spPr>
        <p:txBody>
          <a:bodyPr>
            <a:normAutofit/>
          </a:bodyPr>
          <a:lstStyle/>
          <a:p>
            <a:r>
              <a:rPr lang="it-IT" sz="3100" b="1" i="1" dirty="0">
                <a:solidFill>
                  <a:srgbClr val="C00000"/>
                </a:solidFill>
                <a:latin typeface="+mn-lt"/>
              </a:rPr>
              <a:t>Benefici clinici della terapia con disgiuntore </a:t>
            </a:r>
            <a:r>
              <a:rPr lang="it-IT" sz="3100" b="1" i="1" dirty="0" err="1">
                <a:solidFill>
                  <a:srgbClr val="C00000"/>
                </a:solidFill>
                <a:latin typeface="+mn-lt"/>
              </a:rPr>
              <a:t>Hyrax</a:t>
            </a:r>
            <a:r>
              <a:rPr lang="it-IT" sz="3100" b="1" i="1" dirty="0">
                <a:solidFill>
                  <a:srgbClr val="C00000"/>
                </a:solidFill>
                <a:latin typeface="+mn-lt"/>
              </a:rPr>
              <a:t> tradizionale sui pazienti respiratori orali</a:t>
            </a:r>
            <a:r>
              <a:rPr lang="it-IT" sz="4400" b="1" dirty="0">
                <a:solidFill>
                  <a:schemeClr val="accent2">
                    <a:lumMod val="75000"/>
                  </a:schemeClr>
                </a:solidFill>
              </a:rPr>
              <a:t/>
            </a:r>
            <a:br>
              <a:rPr lang="it-IT" sz="4400" b="1" dirty="0">
                <a:solidFill>
                  <a:schemeClr val="accent2">
                    <a:lumMod val="75000"/>
                  </a:schemeClr>
                </a:solidFill>
              </a:rPr>
            </a:br>
            <a:endParaRPr lang="it-IT" dirty="0"/>
          </a:p>
        </p:txBody>
      </p:sp>
      <p:pic>
        <p:nvPicPr>
          <p:cNvPr id="9" name="Immagine 8" descr="Immagine che contiene testo, Carattere, schermata, informazione&#10;&#10;Descrizione generata automaticamente">
            <a:extLst>
              <a:ext uri="{FF2B5EF4-FFF2-40B4-BE49-F238E27FC236}">
                <a16:creationId xmlns:a16="http://schemas.microsoft.com/office/drawing/2014/main" xmlns="" id="{FABE31CB-DA81-8925-7E68-36BE64C93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6945" y="4557014"/>
            <a:ext cx="6315888" cy="1799336"/>
          </a:xfrm>
          <a:prstGeom prst="rect">
            <a:avLst/>
          </a:prstGeom>
        </p:spPr>
      </p:pic>
      <p:pic>
        <p:nvPicPr>
          <p:cNvPr id="11" name="Immagine 10" descr="Immagine che contiene testo, schermata, Carattere&#10;&#10;Descrizione generata automaticamente">
            <a:extLst>
              <a:ext uri="{FF2B5EF4-FFF2-40B4-BE49-F238E27FC236}">
                <a16:creationId xmlns:a16="http://schemas.microsoft.com/office/drawing/2014/main" xmlns="" id="{DE6E5F16-D4FD-EA79-1EF4-96735E93B8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12" y="1934472"/>
            <a:ext cx="5152454" cy="2542926"/>
          </a:xfrm>
          <a:prstGeom prst="rect">
            <a:avLst/>
          </a:prstGeom>
        </p:spPr>
      </p:pic>
      <p:pic>
        <p:nvPicPr>
          <p:cNvPr id="4" name="Immagine 3" descr="Immagine che contiene Imaging medicale, medico, radiologia, schermata&#10;&#10;Descrizione generata automaticamente">
            <a:extLst>
              <a:ext uri="{FF2B5EF4-FFF2-40B4-BE49-F238E27FC236}">
                <a16:creationId xmlns:a16="http://schemas.microsoft.com/office/drawing/2014/main" xmlns="" id="{6DB23C0D-AB2B-0FA9-FD35-9EF4708016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0674" y="1537288"/>
            <a:ext cx="3047392" cy="2786484"/>
          </a:xfrm>
          <a:prstGeom prst="rect">
            <a:avLst/>
          </a:prstGeom>
        </p:spPr>
      </p:pic>
      <p:pic>
        <p:nvPicPr>
          <p:cNvPr id="7" name="Immagine 6" descr="Immagine che contiene lastra dei raggi X, Imaging medicale, radiologia, medico&#10;&#10;Descrizione generata automaticamente">
            <a:extLst>
              <a:ext uri="{FF2B5EF4-FFF2-40B4-BE49-F238E27FC236}">
                <a16:creationId xmlns:a16="http://schemas.microsoft.com/office/drawing/2014/main" xmlns="" id="{411FABB6-E05A-2AD3-B1F5-F8B8B6C7C2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5883" y="1544258"/>
            <a:ext cx="2503606" cy="2779514"/>
          </a:xfrm>
          <a:prstGeom prst="rect">
            <a:avLst/>
          </a:prstGeom>
        </p:spPr>
      </p:pic>
    </p:spTree>
    <p:extLst>
      <p:ext uri="{BB962C8B-B14F-4D97-AF65-F5344CB8AC3E}">
        <p14:creationId xmlns:p14="http://schemas.microsoft.com/office/powerpoint/2010/main" val="1700907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xmlns="" id="{A3E774A1-A897-102C-5829-588CE59BB1B4}"/>
              </a:ext>
            </a:extLst>
          </p:cNvPr>
          <p:cNvSpPr>
            <a:spLocks noGrp="1"/>
          </p:cNvSpPr>
          <p:nvPr>
            <p:ph type="ftr" sz="quarter" idx="11"/>
          </p:nvPr>
        </p:nvSpPr>
        <p:spPr/>
        <p:txBody>
          <a:bodyPr/>
          <a:lstStyle/>
          <a:p>
            <a:r>
              <a:rPr lang="it-IT"/>
              <a:t>Sandro Storelli - OBV</a:t>
            </a:r>
          </a:p>
        </p:txBody>
      </p:sp>
      <p:pic>
        <p:nvPicPr>
          <p:cNvPr id="4" name="Immagine 3" descr="Immagine che contiene testo, Carattere, schermata, algebra&#10;&#10;Descrizione generata automaticamente">
            <a:extLst>
              <a:ext uri="{FF2B5EF4-FFF2-40B4-BE49-F238E27FC236}">
                <a16:creationId xmlns:a16="http://schemas.microsoft.com/office/drawing/2014/main" xmlns="" id="{38DE67E5-B9FF-2FB4-1CC1-C97AA6650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072" y="1177764"/>
            <a:ext cx="5521533" cy="1897170"/>
          </a:xfrm>
          <a:prstGeom prst="rect">
            <a:avLst/>
          </a:prstGeom>
        </p:spPr>
      </p:pic>
      <p:pic>
        <p:nvPicPr>
          <p:cNvPr id="7" name="Immagine 6" descr="Immagine che contiene bianco e nero, Accessorio di moda, occhiali, forbici&#10;&#10;Descrizione generata automaticamente">
            <a:extLst>
              <a:ext uri="{FF2B5EF4-FFF2-40B4-BE49-F238E27FC236}">
                <a16:creationId xmlns:a16="http://schemas.microsoft.com/office/drawing/2014/main" xmlns="" id="{FA9974AE-6898-3563-0EF5-CE674A2E1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4732" y="957213"/>
            <a:ext cx="2758679" cy="3360711"/>
          </a:xfrm>
          <a:prstGeom prst="rect">
            <a:avLst/>
          </a:prstGeom>
        </p:spPr>
      </p:pic>
      <p:pic>
        <p:nvPicPr>
          <p:cNvPr id="10" name="Immagine 9" descr="Immagine che contiene lastra dei raggi X&#10;&#10;Descrizione generata automaticamente">
            <a:extLst>
              <a:ext uri="{FF2B5EF4-FFF2-40B4-BE49-F238E27FC236}">
                <a16:creationId xmlns:a16="http://schemas.microsoft.com/office/drawing/2014/main" xmlns="" id="{B77F3926-4F1D-6E0E-25EA-D223DF5830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042" y="3817445"/>
            <a:ext cx="3233081" cy="2379060"/>
          </a:xfrm>
          <a:prstGeom prst="rect">
            <a:avLst/>
          </a:prstGeom>
        </p:spPr>
      </p:pic>
      <p:sp>
        <p:nvSpPr>
          <p:cNvPr id="13" name="Titolo 12">
            <a:extLst>
              <a:ext uri="{FF2B5EF4-FFF2-40B4-BE49-F238E27FC236}">
                <a16:creationId xmlns:a16="http://schemas.microsoft.com/office/drawing/2014/main" xmlns="" id="{4EA14A9A-E9BB-D0C2-7ACF-2F73F5B0BC61}"/>
              </a:ext>
            </a:extLst>
          </p:cNvPr>
          <p:cNvSpPr>
            <a:spLocks noGrp="1"/>
          </p:cNvSpPr>
          <p:nvPr>
            <p:ph type="title"/>
          </p:nvPr>
        </p:nvSpPr>
        <p:spPr>
          <a:xfrm>
            <a:off x="838200" y="223737"/>
            <a:ext cx="10515600" cy="1466952"/>
          </a:xfrm>
        </p:spPr>
        <p:txBody>
          <a:bodyPr>
            <a:normAutofit fontScale="90000"/>
          </a:bodyPr>
          <a:lstStyle/>
          <a:p>
            <a:r>
              <a:rPr lang="it-IT" sz="3100" b="1" i="1" dirty="0">
                <a:solidFill>
                  <a:srgbClr val="C00000"/>
                </a:solidFill>
                <a:latin typeface="+mn-lt"/>
              </a:rPr>
              <a:t>Disgiuntore </a:t>
            </a:r>
            <a:r>
              <a:rPr lang="it-IT" sz="3100" b="1" i="1" dirty="0" err="1">
                <a:solidFill>
                  <a:srgbClr val="C00000"/>
                </a:solidFill>
                <a:latin typeface="+mn-lt"/>
              </a:rPr>
              <a:t>Hyrax</a:t>
            </a:r>
            <a:r>
              <a:rPr lang="it-IT" sz="3100" b="1" i="1" dirty="0">
                <a:solidFill>
                  <a:srgbClr val="C00000"/>
                </a:solidFill>
                <a:latin typeface="+mn-lt"/>
              </a:rPr>
              <a:t> ancorato sui denti e disgiuntore </a:t>
            </a:r>
            <a:r>
              <a:rPr lang="it-IT" sz="3100" b="1" i="1" dirty="0" err="1">
                <a:solidFill>
                  <a:srgbClr val="C00000"/>
                </a:solidFill>
                <a:latin typeface="+mn-lt"/>
              </a:rPr>
              <a:t>Hyrax</a:t>
            </a:r>
            <a:r>
              <a:rPr lang="it-IT" sz="3100" b="1" i="1" dirty="0">
                <a:solidFill>
                  <a:srgbClr val="C00000"/>
                </a:solidFill>
                <a:latin typeface="+mn-lt"/>
              </a:rPr>
              <a:t> con ancoraggio su mini viti (M.A.R.P.E.)</a:t>
            </a:r>
            <a:r>
              <a:rPr lang="it-IT" sz="4400" b="1" dirty="0">
                <a:solidFill>
                  <a:schemeClr val="accent2">
                    <a:lumMod val="75000"/>
                  </a:schemeClr>
                </a:solidFill>
                <a:latin typeface="+mn-lt"/>
              </a:rPr>
              <a:t/>
            </a:r>
            <a:br>
              <a:rPr lang="it-IT" sz="4400" b="1" dirty="0">
                <a:solidFill>
                  <a:schemeClr val="accent2">
                    <a:lumMod val="75000"/>
                  </a:schemeClr>
                </a:solidFill>
                <a:latin typeface="+mn-lt"/>
              </a:rPr>
            </a:br>
            <a:endParaRPr lang="it-IT" dirty="0">
              <a:latin typeface="+mn-lt"/>
            </a:endParaRPr>
          </a:p>
        </p:txBody>
      </p:sp>
      <p:pic>
        <p:nvPicPr>
          <p:cNvPr id="5" name="Immagine 4" descr="Immagine che contiene testo, Carattere, schermata, numero&#10;&#10;Descrizione generata automaticamente">
            <a:extLst>
              <a:ext uri="{FF2B5EF4-FFF2-40B4-BE49-F238E27FC236}">
                <a16:creationId xmlns:a16="http://schemas.microsoft.com/office/drawing/2014/main" xmlns="" id="{CEF55A3F-8EAF-8CA3-1564-83B492C9E2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6179" y="4477769"/>
            <a:ext cx="2758679" cy="1909404"/>
          </a:xfrm>
          <a:prstGeom prst="rect">
            <a:avLst/>
          </a:prstGeom>
        </p:spPr>
      </p:pic>
    </p:spTree>
    <p:extLst>
      <p:ext uri="{BB962C8B-B14F-4D97-AF65-F5344CB8AC3E}">
        <p14:creationId xmlns:p14="http://schemas.microsoft.com/office/powerpoint/2010/main" val="3497478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xmlns="" id="{A3E774A1-A897-102C-5829-588CE59BB1B4}"/>
              </a:ext>
            </a:extLst>
          </p:cNvPr>
          <p:cNvSpPr>
            <a:spLocks noGrp="1"/>
          </p:cNvSpPr>
          <p:nvPr>
            <p:ph type="ftr" sz="quarter" idx="11"/>
          </p:nvPr>
        </p:nvSpPr>
        <p:spPr/>
        <p:txBody>
          <a:bodyPr/>
          <a:lstStyle/>
          <a:p>
            <a:r>
              <a:rPr lang="it-IT"/>
              <a:t>Sandro Storelli - OBV</a:t>
            </a:r>
          </a:p>
        </p:txBody>
      </p:sp>
      <p:pic>
        <p:nvPicPr>
          <p:cNvPr id="5" name="Immagine 4" descr="Immagine che contiene testo, schermata, Carattere&#10;&#10;Descrizione generata automaticamente">
            <a:extLst>
              <a:ext uri="{FF2B5EF4-FFF2-40B4-BE49-F238E27FC236}">
                <a16:creationId xmlns:a16="http://schemas.microsoft.com/office/drawing/2014/main" xmlns="" id="{C8D86A8F-0C56-664B-E6CF-64B0183B8E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7166" y="1527244"/>
            <a:ext cx="4845996" cy="2234290"/>
          </a:xfrm>
          <a:prstGeom prst="rect">
            <a:avLst/>
          </a:prstGeom>
        </p:spPr>
      </p:pic>
      <p:pic>
        <p:nvPicPr>
          <p:cNvPr id="14" name="Immagine 13" descr="Immagine che contiene Dente, dente, medico, odontoiatria&#10;&#10;Descrizione generata automaticamente">
            <a:extLst>
              <a:ext uri="{FF2B5EF4-FFF2-40B4-BE49-F238E27FC236}">
                <a16:creationId xmlns:a16="http://schemas.microsoft.com/office/drawing/2014/main" xmlns="" id="{46736C6A-E4C7-E8B4-20C3-FC0107907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364" y="3841532"/>
            <a:ext cx="4359018" cy="2514818"/>
          </a:xfrm>
          <a:prstGeom prst="rect">
            <a:avLst/>
          </a:prstGeom>
        </p:spPr>
      </p:pic>
      <p:pic>
        <p:nvPicPr>
          <p:cNvPr id="16" name="Immagine 15" descr="Immagine che contiene Dente, dente, odontoiatria&#10;&#10;Descrizione generata automaticamente">
            <a:extLst>
              <a:ext uri="{FF2B5EF4-FFF2-40B4-BE49-F238E27FC236}">
                <a16:creationId xmlns:a16="http://schemas.microsoft.com/office/drawing/2014/main" xmlns="" id="{4888B833-946E-F353-29CD-6349D39493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6620" y="3115656"/>
            <a:ext cx="3947502" cy="2789162"/>
          </a:xfrm>
          <a:prstGeom prst="rect">
            <a:avLst/>
          </a:prstGeom>
        </p:spPr>
      </p:pic>
      <p:sp>
        <p:nvSpPr>
          <p:cNvPr id="18" name="Titolo 17">
            <a:extLst>
              <a:ext uri="{FF2B5EF4-FFF2-40B4-BE49-F238E27FC236}">
                <a16:creationId xmlns:a16="http://schemas.microsoft.com/office/drawing/2014/main" xmlns="" id="{E62BB66F-B084-00EA-E225-34AB329560F6}"/>
              </a:ext>
            </a:extLst>
          </p:cNvPr>
          <p:cNvSpPr>
            <a:spLocks noGrp="1"/>
          </p:cNvSpPr>
          <p:nvPr>
            <p:ph type="title"/>
          </p:nvPr>
        </p:nvSpPr>
        <p:spPr>
          <a:xfrm>
            <a:off x="87549" y="365126"/>
            <a:ext cx="12023387" cy="1162118"/>
          </a:xfrm>
        </p:spPr>
        <p:txBody>
          <a:bodyPr>
            <a:normAutofit fontScale="90000"/>
          </a:bodyPr>
          <a:lstStyle/>
          <a:p>
            <a:pPr algn="ctr"/>
            <a:r>
              <a:rPr lang="it-IT" sz="3100" b="1" i="1" dirty="0">
                <a:solidFill>
                  <a:srgbClr val="C00000"/>
                </a:solidFill>
                <a:latin typeface="+mn-lt"/>
              </a:rPr>
              <a:t>Disgiuntore </a:t>
            </a:r>
            <a:r>
              <a:rPr lang="it-IT" sz="3100" b="1" i="1" dirty="0" err="1">
                <a:solidFill>
                  <a:srgbClr val="C00000"/>
                </a:solidFill>
                <a:latin typeface="+mn-lt"/>
              </a:rPr>
              <a:t>Hyrax</a:t>
            </a:r>
            <a:r>
              <a:rPr lang="it-IT" sz="3100" b="1" i="1" dirty="0">
                <a:solidFill>
                  <a:srgbClr val="C00000"/>
                </a:solidFill>
                <a:latin typeface="+mn-lt"/>
              </a:rPr>
              <a:t> su mini viti e disgiuntore con rialzi in resina (ver. Mc </a:t>
            </a:r>
            <a:r>
              <a:rPr lang="it-IT" sz="3100" b="1" i="1" dirty="0" err="1">
                <a:solidFill>
                  <a:srgbClr val="C00000"/>
                </a:solidFill>
                <a:latin typeface="+mn-lt"/>
              </a:rPr>
              <a:t>Namara</a:t>
            </a:r>
            <a:r>
              <a:rPr lang="it-IT" sz="3100" b="1" i="1" dirty="0">
                <a:solidFill>
                  <a:srgbClr val="C00000"/>
                </a:solidFill>
                <a:latin typeface="+mn-lt"/>
              </a:rPr>
              <a:t>).</a:t>
            </a:r>
            <a:br>
              <a:rPr lang="it-IT" sz="3100" b="1" i="1" dirty="0">
                <a:solidFill>
                  <a:srgbClr val="C00000"/>
                </a:solidFill>
                <a:latin typeface="+mn-lt"/>
              </a:rPr>
            </a:br>
            <a:r>
              <a:rPr lang="it-IT" sz="3100" b="1" i="1" dirty="0">
                <a:solidFill>
                  <a:srgbClr val="C00000"/>
                </a:solidFill>
                <a:latin typeface="+mn-lt"/>
              </a:rPr>
              <a:t>Effetti sul trattamento delle III° classi</a:t>
            </a:r>
            <a:r>
              <a:rPr lang="it-IT" sz="4400" b="1" dirty="0">
                <a:solidFill>
                  <a:schemeClr val="accent2">
                    <a:lumMod val="75000"/>
                  </a:schemeClr>
                </a:solidFill>
              </a:rPr>
              <a:t/>
            </a:r>
            <a:br>
              <a:rPr lang="it-IT" sz="4400" b="1" dirty="0">
                <a:solidFill>
                  <a:schemeClr val="accent2">
                    <a:lumMod val="75000"/>
                  </a:schemeClr>
                </a:solidFill>
              </a:rPr>
            </a:br>
            <a:endParaRPr lang="it-IT" dirty="0"/>
          </a:p>
        </p:txBody>
      </p:sp>
    </p:spTree>
    <p:extLst>
      <p:ext uri="{BB962C8B-B14F-4D97-AF65-F5344CB8AC3E}">
        <p14:creationId xmlns:p14="http://schemas.microsoft.com/office/powerpoint/2010/main" val="1748489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xmlns="" id="{A3E774A1-A897-102C-5829-588CE59BB1B4}"/>
              </a:ext>
            </a:extLst>
          </p:cNvPr>
          <p:cNvSpPr>
            <a:spLocks noGrp="1"/>
          </p:cNvSpPr>
          <p:nvPr>
            <p:ph type="ftr" sz="quarter" idx="11"/>
          </p:nvPr>
        </p:nvSpPr>
        <p:spPr/>
        <p:txBody>
          <a:bodyPr/>
          <a:lstStyle/>
          <a:p>
            <a:r>
              <a:rPr lang="it-IT"/>
              <a:t>Sandro Storelli - OBV</a:t>
            </a:r>
          </a:p>
        </p:txBody>
      </p:sp>
      <p:pic>
        <p:nvPicPr>
          <p:cNvPr id="5" name="Immagine 4" descr="Immagine che contiene testo, schermata, Carattere, linea&#10;&#10;Descrizione generata automaticamente">
            <a:extLst>
              <a:ext uri="{FF2B5EF4-FFF2-40B4-BE49-F238E27FC236}">
                <a16:creationId xmlns:a16="http://schemas.microsoft.com/office/drawing/2014/main" xmlns="" id="{A3B6E532-99E8-67F0-F84C-33A483A8D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7381" y="1287755"/>
            <a:ext cx="8131245" cy="2751058"/>
          </a:xfrm>
          <a:prstGeom prst="rect">
            <a:avLst/>
          </a:prstGeom>
        </p:spPr>
      </p:pic>
      <p:sp>
        <p:nvSpPr>
          <p:cNvPr id="8" name="Titolo 7">
            <a:extLst>
              <a:ext uri="{FF2B5EF4-FFF2-40B4-BE49-F238E27FC236}">
                <a16:creationId xmlns:a16="http://schemas.microsoft.com/office/drawing/2014/main" xmlns="" id="{A46A7079-D65F-0965-500D-98EE157FF8FE}"/>
              </a:ext>
            </a:extLst>
          </p:cNvPr>
          <p:cNvSpPr>
            <a:spLocks noGrp="1"/>
          </p:cNvSpPr>
          <p:nvPr>
            <p:ph type="title"/>
          </p:nvPr>
        </p:nvSpPr>
        <p:spPr>
          <a:xfrm>
            <a:off x="419100" y="282543"/>
            <a:ext cx="11353800" cy="1325563"/>
          </a:xfrm>
        </p:spPr>
        <p:txBody>
          <a:bodyPr>
            <a:normAutofit fontScale="90000"/>
          </a:bodyPr>
          <a:lstStyle/>
          <a:p>
            <a:pPr algn="ctr"/>
            <a:r>
              <a:rPr lang="it-IT" sz="3100" b="1" i="1" dirty="0">
                <a:solidFill>
                  <a:srgbClr val="C00000"/>
                </a:solidFill>
                <a:latin typeface="+mn-lt"/>
              </a:rPr>
              <a:t>Disgiuntore </a:t>
            </a:r>
            <a:r>
              <a:rPr lang="it-IT" sz="3100" b="1" i="1" dirty="0" err="1">
                <a:solidFill>
                  <a:srgbClr val="C00000"/>
                </a:solidFill>
                <a:latin typeface="+mn-lt"/>
              </a:rPr>
              <a:t>Hyrax</a:t>
            </a:r>
            <a:r>
              <a:rPr lang="it-IT" sz="3100" b="1" i="1" dirty="0">
                <a:solidFill>
                  <a:srgbClr val="C00000"/>
                </a:solidFill>
                <a:latin typeface="+mn-lt"/>
              </a:rPr>
              <a:t>  e disgiuntore sec. HAAS ancorati su elementi decidui.</a:t>
            </a:r>
            <a:br>
              <a:rPr lang="it-IT" sz="3100" b="1" i="1" dirty="0">
                <a:solidFill>
                  <a:srgbClr val="C00000"/>
                </a:solidFill>
                <a:latin typeface="+mn-lt"/>
              </a:rPr>
            </a:br>
            <a:r>
              <a:rPr lang="it-IT" sz="3100" b="1" i="1" dirty="0">
                <a:solidFill>
                  <a:srgbClr val="C00000"/>
                </a:solidFill>
                <a:latin typeface="+mn-lt"/>
              </a:rPr>
              <a:t>Benefici clinici</a:t>
            </a:r>
            <a:r>
              <a:rPr lang="it-IT" sz="4400" b="1" dirty="0">
                <a:solidFill>
                  <a:schemeClr val="accent2">
                    <a:lumMod val="75000"/>
                  </a:schemeClr>
                </a:solidFill>
              </a:rPr>
              <a:t/>
            </a:r>
            <a:br>
              <a:rPr lang="it-IT" sz="4400" b="1" dirty="0">
                <a:solidFill>
                  <a:schemeClr val="accent2">
                    <a:lumMod val="75000"/>
                  </a:schemeClr>
                </a:solidFill>
              </a:rPr>
            </a:br>
            <a:endParaRPr lang="it-IT" dirty="0"/>
          </a:p>
        </p:txBody>
      </p:sp>
      <p:pic>
        <p:nvPicPr>
          <p:cNvPr id="4" name="Immagine 3" descr="Immagine che contiene interno, occhiali, bianco e nero, lastra dei raggi X&#10;&#10;Descrizione generata automaticamente con attendibilità media">
            <a:extLst>
              <a:ext uri="{FF2B5EF4-FFF2-40B4-BE49-F238E27FC236}">
                <a16:creationId xmlns:a16="http://schemas.microsoft.com/office/drawing/2014/main" xmlns="" id="{B56D3842-A60F-1CE3-ABDA-B14D51AA4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2903" y="4228288"/>
            <a:ext cx="3199155" cy="2150757"/>
          </a:xfrm>
          <a:prstGeom prst="rect">
            <a:avLst/>
          </a:prstGeom>
        </p:spPr>
      </p:pic>
      <p:pic>
        <p:nvPicPr>
          <p:cNvPr id="7" name="Immagine 6" descr="Immagine che contiene lastra dei raggi X, medico, interno&#10;&#10;Descrizione generata automaticamente">
            <a:extLst>
              <a:ext uri="{FF2B5EF4-FFF2-40B4-BE49-F238E27FC236}">
                <a16:creationId xmlns:a16="http://schemas.microsoft.com/office/drawing/2014/main" xmlns="" id="{03C5A966-A026-A164-671D-7E4718852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4362" y="4207322"/>
            <a:ext cx="2744735" cy="2107333"/>
          </a:xfrm>
          <a:prstGeom prst="rect">
            <a:avLst/>
          </a:prstGeom>
        </p:spPr>
      </p:pic>
    </p:spTree>
    <p:extLst>
      <p:ext uri="{BB962C8B-B14F-4D97-AF65-F5344CB8AC3E}">
        <p14:creationId xmlns:p14="http://schemas.microsoft.com/office/powerpoint/2010/main" val="1293696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xmlns="" id="{A3E774A1-A897-102C-5829-588CE59BB1B4}"/>
              </a:ext>
            </a:extLst>
          </p:cNvPr>
          <p:cNvSpPr>
            <a:spLocks noGrp="1"/>
          </p:cNvSpPr>
          <p:nvPr>
            <p:ph type="ftr" sz="quarter" idx="11"/>
          </p:nvPr>
        </p:nvSpPr>
        <p:spPr/>
        <p:txBody>
          <a:bodyPr/>
          <a:lstStyle/>
          <a:p>
            <a:r>
              <a:rPr lang="it-IT"/>
              <a:t>Sandro Storelli - OBV</a:t>
            </a:r>
          </a:p>
        </p:txBody>
      </p:sp>
      <p:pic>
        <p:nvPicPr>
          <p:cNvPr id="4" name="Immagine 3" descr="Immagine che contiene testo, schermata, Carattere&#10;&#10;Descrizione generata automaticamente">
            <a:extLst>
              <a:ext uri="{FF2B5EF4-FFF2-40B4-BE49-F238E27FC236}">
                <a16:creationId xmlns:a16="http://schemas.microsoft.com/office/drawing/2014/main" xmlns="" id="{F8D2332F-92CA-D075-C670-BFFDDBF354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133" y="1391056"/>
            <a:ext cx="7410413" cy="2818386"/>
          </a:xfrm>
          <a:prstGeom prst="rect">
            <a:avLst/>
          </a:prstGeom>
        </p:spPr>
      </p:pic>
      <p:pic>
        <p:nvPicPr>
          <p:cNvPr id="7" name="Immagine 6" descr="Immagine che contiene lastra dei raggi X&#10;&#10;Descrizione generata automaticamente">
            <a:extLst>
              <a:ext uri="{FF2B5EF4-FFF2-40B4-BE49-F238E27FC236}">
                <a16:creationId xmlns:a16="http://schemas.microsoft.com/office/drawing/2014/main" xmlns="" id="{B142A710-CB10-3AFE-C414-7127E79ECA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133" y="4313257"/>
            <a:ext cx="7410413" cy="2088753"/>
          </a:xfrm>
          <a:prstGeom prst="rect">
            <a:avLst/>
          </a:prstGeom>
        </p:spPr>
      </p:pic>
      <p:sp>
        <p:nvSpPr>
          <p:cNvPr id="9" name="Titolo 8">
            <a:extLst>
              <a:ext uri="{FF2B5EF4-FFF2-40B4-BE49-F238E27FC236}">
                <a16:creationId xmlns:a16="http://schemas.microsoft.com/office/drawing/2014/main" xmlns="" id="{6DB340CA-2693-D455-42B1-C433BB38A9D7}"/>
              </a:ext>
            </a:extLst>
          </p:cNvPr>
          <p:cNvSpPr>
            <a:spLocks noGrp="1"/>
          </p:cNvSpPr>
          <p:nvPr>
            <p:ph type="title"/>
          </p:nvPr>
        </p:nvSpPr>
        <p:spPr>
          <a:xfrm>
            <a:off x="838200" y="136525"/>
            <a:ext cx="10515600" cy="1254531"/>
          </a:xfrm>
        </p:spPr>
        <p:txBody>
          <a:bodyPr>
            <a:normAutofit fontScale="90000"/>
          </a:bodyPr>
          <a:lstStyle/>
          <a:p>
            <a:pPr algn="ctr"/>
            <a:r>
              <a:rPr lang="it-IT" sz="3100" b="1" i="1" dirty="0">
                <a:solidFill>
                  <a:srgbClr val="C00000"/>
                </a:solidFill>
                <a:latin typeface="+mn-lt"/>
              </a:rPr>
              <a:t>Confronto tra il disgiuntore </a:t>
            </a:r>
            <a:r>
              <a:rPr lang="it-IT" sz="3100" b="1" i="1" dirty="0" err="1">
                <a:solidFill>
                  <a:srgbClr val="C00000"/>
                </a:solidFill>
                <a:latin typeface="+mn-lt"/>
              </a:rPr>
              <a:t>Hyrax</a:t>
            </a:r>
            <a:r>
              <a:rPr lang="it-IT" sz="3100" b="1" i="1" dirty="0">
                <a:solidFill>
                  <a:srgbClr val="C00000"/>
                </a:solidFill>
                <a:latin typeface="+mn-lt"/>
              </a:rPr>
              <a:t> e il disgiuntore LEAF EXPANDER:</a:t>
            </a:r>
            <a:br>
              <a:rPr lang="it-IT" sz="3100" b="1" i="1" dirty="0">
                <a:solidFill>
                  <a:srgbClr val="C00000"/>
                </a:solidFill>
                <a:latin typeface="+mn-lt"/>
              </a:rPr>
            </a:br>
            <a:r>
              <a:rPr lang="it-IT" sz="3100" b="1" i="1" dirty="0">
                <a:solidFill>
                  <a:srgbClr val="C00000"/>
                </a:solidFill>
                <a:latin typeface="+mn-lt"/>
              </a:rPr>
              <a:t>Effetti sulla sutura e tessuti parodontali</a:t>
            </a:r>
            <a:r>
              <a:rPr lang="it-IT" sz="4400" b="1" dirty="0">
                <a:solidFill>
                  <a:schemeClr val="accent2">
                    <a:lumMod val="75000"/>
                  </a:schemeClr>
                </a:solidFill>
              </a:rPr>
              <a:t/>
            </a:r>
            <a:br>
              <a:rPr lang="it-IT" sz="4400" b="1" dirty="0">
                <a:solidFill>
                  <a:schemeClr val="accent2">
                    <a:lumMod val="75000"/>
                  </a:schemeClr>
                </a:solidFill>
              </a:rPr>
            </a:br>
            <a:endParaRPr lang="it-IT" dirty="0"/>
          </a:p>
        </p:txBody>
      </p:sp>
    </p:spTree>
    <p:extLst>
      <p:ext uri="{BB962C8B-B14F-4D97-AF65-F5344CB8AC3E}">
        <p14:creationId xmlns:p14="http://schemas.microsoft.com/office/powerpoint/2010/main" val="1734040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xmlns="" id="{A3E774A1-A897-102C-5829-588CE59BB1B4}"/>
              </a:ext>
            </a:extLst>
          </p:cNvPr>
          <p:cNvSpPr>
            <a:spLocks noGrp="1"/>
          </p:cNvSpPr>
          <p:nvPr>
            <p:ph type="ftr" sz="quarter" idx="11"/>
          </p:nvPr>
        </p:nvSpPr>
        <p:spPr/>
        <p:txBody>
          <a:bodyPr/>
          <a:lstStyle/>
          <a:p>
            <a:r>
              <a:rPr lang="it-IT"/>
              <a:t>Sandro Storelli - OBV</a:t>
            </a:r>
          </a:p>
        </p:txBody>
      </p:sp>
      <p:pic>
        <p:nvPicPr>
          <p:cNvPr id="5" name="Immagine 4" descr="Immagine che contiene testo, schermata, Carattere&#10;&#10;Descrizione generata automaticamente">
            <a:extLst>
              <a:ext uri="{FF2B5EF4-FFF2-40B4-BE49-F238E27FC236}">
                <a16:creationId xmlns:a16="http://schemas.microsoft.com/office/drawing/2014/main" xmlns="" id="{C7470482-CE24-EA6B-9C54-670129B96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836" y="2081719"/>
            <a:ext cx="7925487" cy="2972058"/>
          </a:xfrm>
          <a:prstGeom prst="rect">
            <a:avLst/>
          </a:prstGeom>
        </p:spPr>
      </p:pic>
      <p:pic>
        <p:nvPicPr>
          <p:cNvPr id="8" name="Immagine 7" descr="Immagine che contiene Dente, dente&#10;&#10;Descrizione generata automaticamente">
            <a:extLst>
              <a:ext uri="{FF2B5EF4-FFF2-40B4-BE49-F238E27FC236}">
                <a16:creationId xmlns:a16="http://schemas.microsoft.com/office/drawing/2014/main" xmlns="" id="{433668F5-9F7E-F704-6F7A-53693DC205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0915" y="1497878"/>
            <a:ext cx="3136249" cy="4935180"/>
          </a:xfrm>
          <a:prstGeom prst="rect">
            <a:avLst/>
          </a:prstGeom>
        </p:spPr>
      </p:pic>
      <p:sp>
        <p:nvSpPr>
          <p:cNvPr id="11" name="Titolo 10">
            <a:extLst>
              <a:ext uri="{FF2B5EF4-FFF2-40B4-BE49-F238E27FC236}">
                <a16:creationId xmlns:a16="http://schemas.microsoft.com/office/drawing/2014/main" xmlns="" id="{FBE0495A-C67D-C1A0-AA5E-26567D80D7F1}"/>
              </a:ext>
            </a:extLst>
          </p:cNvPr>
          <p:cNvSpPr>
            <a:spLocks noGrp="1"/>
          </p:cNvSpPr>
          <p:nvPr>
            <p:ph type="title"/>
          </p:nvPr>
        </p:nvSpPr>
        <p:spPr/>
        <p:txBody>
          <a:bodyPr>
            <a:normAutofit fontScale="90000"/>
          </a:bodyPr>
          <a:lstStyle/>
          <a:p>
            <a:r>
              <a:rPr lang="it-IT" sz="3100" b="1" i="1" dirty="0">
                <a:solidFill>
                  <a:srgbClr val="C00000"/>
                </a:solidFill>
              </a:rPr>
              <a:t>Effetti del disgiuntore </a:t>
            </a:r>
            <a:r>
              <a:rPr lang="it-IT" sz="3100" b="1" i="1" dirty="0" err="1">
                <a:solidFill>
                  <a:srgbClr val="C00000"/>
                </a:solidFill>
              </a:rPr>
              <a:t>Hyrax</a:t>
            </a:r>
            <a:r>
              <a:rPr lang="it-IT" sz="3100" b="1" i="1" dirty="0">
                <a:solidFill>
                  <a:srgbClr val="C00000"/>
                </a:solidFill>
              </a:rPr>
              <a:t> nei differenti stadi di sviluppo dentale nella morfologia del palato.</a:t>
            </a:r>
            <a:r>
              <a:rPr lang="it-IT" sz="4400" b="1" dirty="0">
                <a:solidFill>
                  <a:schemeClr val="accent2">
                    <a:lumMod val="75000"/>
                  </a:schemeClr>
                </a:solidFill>
              </a:rPr>
              <a:t/>
            </a:r>
            <a:br>
              <a:rPr lang="it-IT" sz="4400" b="1" dirty="0">
                <a:solidFill>
                  <a:schemeClr val="accent2">
                    <a:lumMod val="75000"/>
                  </a:schemeClr>
                </a:solidFill>
              </a:rPr>
            </a:br>
            <a:endParaRPr lang="it-IT" dirty="0"/>
          </a:p>
        </p:txBody>
      </p:sp>
    </p:spTree>
    <p:extLst>
      <p:ext uri="{BB962C8B-B14F-4D97-AF65-F5344CB8AC3E}">
        <p14:creationId xmlns:p14="http://schemas.microsoft.com/office/powerpoint/2010/main" val="2445202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xmlns="" id="{A3E774A1-A897-102C-5829-588CE59BB1B4}"/>
              </a:ext>
            </a:extLst>
          </p:cNvPr>
          <p:cNvSpPr>
            <a:spLocks noGrp="1"/>
          </p:cNvSpPr>
          <p:nvPr>
            <p:ph type="ftr" sz="quarter" idx="11"/>
          </p:nvPr>
        </p:nvSpPr>
        <p:spPr/>
        <p:txBody>
          <a:bodyPr/>
          <a:lstStyle/>
          <a:p>
            <a:r>
              <a:rPr lang="it-IT"/>
              <a:t>Sandro Storelli - OBV</a:t>
            </a:r>
          </a:p>
        </p:txBody>
      </p:sp>
      <p:sp>
        <p:nvSpPr>
          <p:cNvPr id="6" name="Titolo 10">
            <a:extLst>
              <a:ext uri="{FF2B5EF4-FFF2-40B4-BE49-F238E27FC236}">
                <a16:creationId xmlns:a16="http://schemas.microsoft.com/office/drawing/2014/main" xmlns="" id="{3865359B-99E9-A265-8ABE-57453F094314}"/>
              </a:ext>
            </a:extLst>
          </p:cNvPr>
          <p:cNvSpPr>
            <a:spLocks noGrp="1"/>
          </p:cNvSpPr>
          <p:nvPr>
            <p:ph type="title"/>
          </p:nvPr>
        </p:nvSpPr>
        <p:spPr>
          <a:xfrm>
            <a:off x="838200" y="365125"/>
            <a:ext cx="10515600" cy="1325563"/>
          </a:xfrm>
        </p:spPr>
        <p:txBody>
          <a:bodyPr>
            <a:normAutofit/>
          </a:bodyPr>
          <a:lstStyle/>
          <a:p>
            <a:pPr algn="ctr"/>
            <a:r>
              <a:rPr lang="it-IT" sz="2400" b="1" i="1" dirty="0">
                <a:solidFill>
                  <a:srgbClr val="C00000"/>
                </a:solidFill>
                <a:latin typeface="+mn-lt"/>
              </a:rPr>
              <a:t>CONFRONTO DEI CAMBIAMENTI DELLA CAVITA’ NASALE</a:t>
            </a:r>
            <a:br>
              <a:rPr lang="it-IT" sz="2400" b="1" i="1" dirty="0">
                <a:solidFill>
                  <a:srgbClr val="C00000"/>
                </a:solidFill>
                <a:latin typeface="+mn-lt"/>
              </a:rPr>
            </a:br>
            <a:r>
              <a:rPr lang="it-IT" sz="2400" b="1" i="1" dirty="0">
                <a:solidFill>
                  <a:srgbClr val="C00000"/>
                </a:solidFill>
                <a:latin typeface="+mn-lt"/>
              </a:rPr>
              <a:t> CON ESPANSORE AD APERTURA DIFFERENZIALE E DISGIUNTORE A VENTAGLIO</a:t>
            </a:r>
            <a:r>
              <a:rPr lang="it-IT" sz="2400" b="1" dirty="0">
                <a:solidFill>
                  <a:schemeClr val="accent2">
                    <a:lumMod val="75000"/>
                  </a:schemeClr>
                </a:solidFill>
              </a:rPr>
              <a:t/>
            </a:r>
            <a:br>
              <a:rPr lang="it-IT" sz="2400" b="1" dirty="0">
                <a:solidFill>
                  <a:schemeClr val="accent2">
                    <a:lumMod val="75000"/>
                  </a:schemeClr>
                </a:solidFill>
              </a:rPr>
            </a:br>
            <a:endParaRPr lang="it-IT" sz="2400" b="1" dirty="0"/>
          </a:p>
        </p:txBody>
      </p:sp>
      <p:pic>
        <p:nvPicPr>
          <p:cNvPr id="9" name="Immagine 8" descr="Immagine che contiene Dente, lastra dei raggi X, dente&#10;&#10;Descrizione generata automaticamente">
            <a:extLst>
              <a:ext uri="{FF2B5EF4-FFF2-40B4-BE49-F238E27FC236}">
                <a16:creationId xmlns:a16="http://schemas.microsoft.com/office/drawing/2014/main" xmlns="" id="{BA491EEC-E5CA-924A-4C6A-F4F6E17575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1505" y="2218987"/>
            <a:ext cx="5524801" cy="3314881"/>
          </a:xfrm>
          <a:prstGeom prst="rect">
            <a:avLst/>
          </a:prstGeom>
        </p:spPr>
      </p:pic>
      <p:pic>
        <p:nvPicPr>
          <p:cNvPr id="4" name="Immagine 3" descr="Immagine che contiene testo, schermata, Carattere&#10;&#10;Descrizione generata automaticamente">
            <a:extLst>
              <a:ext uri="{FF2B5EF4-FFF2-40B4-BE49-F238E27FC236}">
                <a16:creationId xmlns:a16="http://schemas.microsoft.com/office/drawing/2014/main" xmlns="" id="{1471558B-DE5F-ED22-89E2-59E92591B5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94" y="2218987"/>
            <a:ext cx="6126088" cy="2420026"/>
          </a:xfrm>
          <a:prstGeom prst="rect">
            <a:avLst/>
          </a:prstGeom>
        </p:spPr>
      </p:pic>
    </p:spTree>
    <p:extLst>
      <p:ext uri="{BB962C8B-B14F-4D97-AF65-F5344CB8AC3E}">
        <p14:creationId xmlns:p14="http://schemas.microsoft.com/office/powerpoint/2010/main" val="2341897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xmlns="" id="{A3E774A1-A897-102C-5829-588CE59BB1B4}"/>
              </a:ext>
            </a:extLst>
          </p:cNvPr>
          <p:cNvSpPr>
            <a:spLocks noGrp="1"/>
          </p:cNvSpPr>
          <p:nvPr>
            <p:ph type="ftr" sz="quarter" idx="11"/>
          </p:nvPr>
        </p:nvSpPr>
        <p:spPr/>
        <p:txBody>
          <a:bodyPr/>
          <a:lstStyle/>
          <a:p>
            <a:r>
              <a:rPr lang="it-IT"/>
              <a:t>Sandro Storelli - OBV</a:t>
            </a:r>
          </a:p>
        </p:txBody>
      </p:sp>
      <p:sp>
        <p:nvSpPr>
          <p:cNvPr id="6" name="Titolo 10">
            <a:extLst>
              <a:ext uri="{FF2B5EF4-FFF2-40B4-BE49-F238E27FC236}">
                <a16:creationId xmlns:a16="http://schemas.microsoft.com/office/drawing/2014/main" xmlns="" id="{3865359B-99E9-A265-8ABE-57453F094314}"/>
              </a:ext>
            </a:extLst>
          </p:cNvPr>
          <p:cNvSpPr>
            <a:spLocks noGrp="1"/>
          </p:cNvSpPr>
          <p:nvPr>
            <p:ph type="title"/>
          </p:nvPr>
        </p:nvSpPr>
        <p:spPr>
          <a:xfrm>
            <a:off x="838200" y="136526"/>
            <a:ext cx="10515600" cy="799140"/>
          </a:xfrm>
        </p:spPr>
        <p:txBody>
          <a:bodyPr>
            <a:normAutofit fontScale="90000"/>
          </a:bodyPr>
          <a:lstStyle/>
          <a:p>
            <a:pPr algn="ctr"/>
            <a:r>
              <a:rPr lang="it-IT" sz="4400" b="1" dirty="0">
                <a:solidFill>
                  <a:schemeClr val="accent2">
                    <a:lumMod val="75000"/>
                  </a:schemeClr>
                </a:solidFill>
              </a:rPr>
              <a:t/>
            </a:r>
            <a:br>
              <a:rPr lang="it-IT" sz="4400" b="1" dirty="0">
                <a:solidFill>
                  <a:schemeClr val="accent2">
                    <a:lumMod val="75000"/>
                  </a:schemeClr>
                </a:solidFill>
              </a:rPr>
            </a:br>
            <a:r>
              <a:rPr lang="it-IT" sz="2700" b="1" i="1" dirty="0">
                <a:solidFill>
                  <a:srgbClr val="C00000"/>
                </a:solidFill>
                <a:effectLst/>
                <a:latin typeface="Calibri" panose="020F0502020204030204" pitchFamily="34" charset="0"/>
                <a:ea typeface="Calibri" panose="020F0502020204030204" pitchFamily="34" charset="0"/>
              </a:rPr>
              <a:t>Confronto sui cambiamenti del volume e della superficie  palatale nei pazienti trattati con espansori palatali </a:t>
            </a:r>
            <a:r>
              <a:rPr lang="it-IT" sz="2700" b="1" i="1">
                <a:solidFill>
                  <a:srgbClr val="C00000"/>
                </a:solidFill>
                <a:effectLst/>
                <a:latin typeface="Calibri" panose="020F0502020204030204" pitchFamily="34" charset="0"/>
                <a:ea typeface="Calibri" panose="020F0502020204030204" pitchFamily="34" charset="0"/>
              </a:rPr>
              <a:t>Haas convenzionali </a:t>
            </a:r>
            <a:r>
              <a:rPr lang="it-IT" sz="2700" b="1" i="1" dirty="0">
                <a:solidFill>
                  <a:srgbClr val="C00000"/>
                </a:solidFill>
                <a:effectLst/>
                <a:latin typeface="Calibri" panose="020F0502020204030204" pitchFamily="34" charset="0"/>
                <a:ea typeface="Calibri" panose="020F0502020204030204" pitchFamily="34" charset="0"/>
              </a:rPr>
              <a:t>ed espansori palatali supportati da </a:t>
            </a:r>
            <a:r>
              <a:rPr lang="it-IT" sz="2700" b="1" i="1" dirty="0" err="1">
                <a:solidFill>
                  <a:srgbClr val="C00000"/>
                </a:solidFill>
                <a:effectLst/>
                <a:latin typeface="Calibri" panose="020F0502020204030204" pitchFamily="34" charset="0"/>
                <a:ea typeface="Calibri" panose="020F0502020204030204" pitchFamily="34" charset="0"/>
              </a:rPr>
              <a:t>miniviti</a:t>
            </a:r>
            <a:r>
              <a:rPr lang="it-IT" sz="2700" b="1" i="1" dirty="0">
                <a:solidFill>
                  <a:srgbClr val="C00000"/>
                </a:solidFill>
                <a:effectLst/>
                <a:latin typeface="Calibri" panose="020F0502020204030204" pitchFamily="34" charset="0"/>
                <a:ea typeface="Calibri" panose="020F0502020204030204" pitchFamily="34" charset="0"/>
              </a:rPr>
              <a:t> (Haas modificati)</a:t>
            </a:r>
            <a:endParaRPr lang="it-IT" sz="2700" b="1" i="1" dirty="0">
              <a:solidFill>
                <a:srgbClr val="C00000"/>
              </a:solidFill>
            </a:endParaRPr>
          </a:p>
        </p:txBody>
      </p:sp>
      <p:pic>
        <p:nvPicPr>
          <p:cNvPr id="5" name="Immagine 4" descr="Immagine che contiene lastra dei raggi X, schermata, bianco e nero&#10;&#10;Descrizione generata automaticamente">
            <a:extLst>
              <a:ext uri="{FF2B5EF4-FFF2-40B4-BE49-F238E27FC236}">
                <a16:creationId xmlns:a16="http://schemas.microsoft.com/office/drawing/2014/main" xmlns="" id="{2CF1CF37-440B-3680-A9A9-343C4CDDF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092" y="3338235"/>
            <a:ext cx="7171617" cy="3018115"/>
          </a:xfrm>
          <a:prstGeom prst="rect">
            <a:avLst/>
          </a:prstGeom>
        </p:spPr>
      </p:pic>
      <p:pic>
        <p:nvPicPr>
          <p:cNvPr id="8" name="Immagine 7" descr="Immagine che contiene testo, schermata, Carattere, linea&#10;&#10;Descrizione generata automaticamente">
            <a:extLst>
              <a:ext uri="{FF2B5EF4-FFF2-40B4-BE49-F238E27FC236}">
                <a16:creationId xmlns:a16="http://schemas.microsoft.com/office/drawing/2014/main" xmlns="" id="{41786596-3FD6-9EFA-3F45-FDA1AB25D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0891" y="1315139"/>
            <a:ext cx="7524017" cy="1829397"/>
          </a:xfrm>
          <a:prstGeom prst="rect">
            <a:avLst/>
          </a:prstGeom>
        </p:spPr>
      </p:pic>
    </p:spTree>
    <p:extLst>
      <p:ext uri="{BB962C8B-B14F-4D97-AF65-F5344CB8AC3E}">
        <p14:creationId xmlns:p14="http://schemas.microsoft.com/office/powerpoint/2010/main" val="2416673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xmlns="" id="{A3E774A1-A897-102C-5829-588CE59BB1B4}"/>
              </a:ext>
            </a:extLst>
          </p:cNvPr>
          <p:cNvSpPr>
            <a:spLocks noGrp="1"/>
          </p:cNvSpPr>
          <p:nvPr>
            <p:ph type="ftr" sz="quarter" idx="11"/>
          </p:nvPr>
        </p:nvSpPr>
        <p:spPr/>
        <p:txBody>
          <a:bodyPr/>
          <a:lstStyle/>
          <a:p>
            <a:r>
              <a:rPr lang="it-IT"/>
              <a:t>Sandro Storelli - OBV</a:t>
            </a:r>
          </a:p>
        </p:txBody>
      </p:sp>
      <p:sp>
        <p:nvSpPr>
          <p:cNvPr id="6" name="Titolo 10">
            <a:extLst>
              <a:ext uri="{FF2B5EF4-FFF2-40B4-BE49-F238E27FC236}">
                <a16:creationId xmlns:a16="http://schemas.microsoft.com/office/drawing/2014/main" xmlns="" id="{3865359B-99E9-A265-8ABE-57453F094314}"/>
              </a:ext>
            </a:extLst>
          </p:cNvPr>
          <p:cNvSpPr>
            <a:spLocks noGrp="1"/>
          </p:cNvSpPr>
          <p:nvPr>
            <p:ph type="title"/>
          </p:nvPr>
        </p:nvSpPr>
        <p:spPr>
          <a:xfrm>
            <a:off x="838200" y="136526"/>
            <a:ext cx="10515600" cy="1487030"/>
          </a:xfrm>
        </p:spPr>
        <p:txBody>
          <a:bodyPr>
            <a:normAutofit/>
          </a:bodyPr>
          <a:lstStyle/>
          <a:p>
            <a:pPr algn="ctr"/>
            <a:r>
              <a:rPr lang="it-IT" sz="4400" b="1" dirty="0">
                <a:solidFill>
                  <a:schemeClr val="accent2">
                    <a:lumMod val="75000"/>
                  </a:schemeClr>
                </a:solidFill>
              </a:rPr>
              <a:t/>
            </a:r>
            <a:br>
              <a:rPr lang="it-IT" sz="4400" b="1" dirty="0">
                <a:solidFill>
                  <a:schemeClr val="accent2">
                    <a:lumMod val="75000"/>
                  </a:schemeClr>
                </a:solidFill>
              </a:rPr>
            </a:br>
            <a:r>
              <a:rPr lang="it-IT" sz="2700" b="1" i="1" dirty="0">
                <a:solidFill>
                  <a:srgbClr val="C00000"/>
                </a:solidFill>
                <a:latin typeface="Calibri" panose="020F0502020204030204" pitchFamily="34" charset="0"/>
                <a:ea typeface="Calibri" panose="020F0502020204030204" pitchFamily="34" charset="0"/>
              </a:rPr>
              <a:t>STUDIO SUGLI EFFETTI DELL’ESPANSORE A VENTAGLIO SULLA FONETICA NEI PAZIENTI AFFETTI DA PALATOSCHISI PRIMA DELL’INTERVENTO</a:t>
            </a:r>
            <a:endParaRPr lang="it-IT" sz="2700" i="1" dirty="0">
              <a:solidFill>
                <a:srgbClr val="C00000"/>
              </a:solidFill>
            </a:endParaRPr>
          </a:p>
        </p:txBody>
      </p:sp>
      <p:pic>
        <p:nvPicPr>
          <p:cNvPr id="4" name="Immagine 3" descr="Immagine che contiene testo, schermata, Carattere&#10;&#10;Descrizione generata automaticamente">
            <a:extLst>
              <a:ext uri="{FF2B5EF4-FFF2-40B4-BE49-F238E27FC236}">
                <a16:creationId xmlns:a16="http://schemas.microsoft.com/office/drawing/2014/main" xmlns="" id="{6A5C5D37-830B-C93F-78A3-BFAB0912C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084" y="1988681"/>
            <a:ext cx="8580473" cy="3656602"/>
          </a:xfrm>
          <a:prstGeom prst="rect">
            <a:avLst/>
          </a:prstGeom>
        </p:spPr>
      </p:pic>
    </p:spTree>
    <p:extLst>
      <p:ext uri="{BB962C8B-B14F-4D97-AF65-F5344CB8AC3E}">
        <p14:creationId xmlns:p14="http://schemas.microsoft.com/office/powerpoint/2010/main" val="1523968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2386350" y="6273971"/>
            <a:ext cx="4114800" cy="365125"/>
          </a:xfrm>
        </p:spPr>
        <p:txBody>
          <a:bodyPr/>
          <a:lstStyle/>
          <a:p>
            <a:r>
              <a:rPr lang="it-IT" dirty="0"/>
              <a:t>Sandro Storelli - OBV</a:t>
            </a:r>
          </a:p>
        </p:txBody>
      </p:sp>
      <p:pic>
        <p:nvPicPr>
          <p:cNvPr id="4" name="Immagine 3"/>
          <p:cNvPicPr>
            <a:picLocks noChangeAspect="1"/>
          </p:cNvPicPr>
          <p:nvPr/>
        </p:nvPicPr>
        <p:blipFill rotWithShape="1">
          <a:blip r:embed="rId2"/>
          <a:srcRect l="13084" t="10736" r="14069" b="83653"/>
          <a:stretch/>
        </p:blipFill>
        <p:spPr>
          <a:xfrm>
            <a:off x="532612" y="241189"/>
            <a:ext cx="7822277" cy="784043"/>
          </a:xfrm>
          <a:prstGeom prst="rect">
            <a:avLst/>
          </a:prstGeom>
          <a:ln>
            <a:solidFill>
              <a:schemeClr val="accent1"/>
            </a:solidFill>
          </a:ln>
        </p:spPr>
      </p:pic>
      <p:pic>
        <p:nvPicPr>
          <p:cNvPr id="6" name="Immagine 5"/>
          <p:cNvPicPr>
            <a:picLocks noChangeAspect="1"/>
          </p:cNvPicPr>
          <p:nvPr/>
        </p:nvPicPr>
        <p:blipFill rotWithShape="1">
          <a:blip r:embed="rId2"/>
          <a:srcRect l="27345" t="32537" r="27077" b="53126"/>
          <a:stretch/>
        </p:blipFill>
        <p:spPr>
          <a:xfrm>
            <a:off x="3934532" y="4788448"/>
            <a:ext cx="3516855" cy="1422213"/>
          </a:xfrm>
          <a:prstGeom prst="rect">
            <a:avLst/>
          </a:prstGeom>
        </p:spPr>
      </p:pic>
      <p:sp>
        <p:nvSpPr>
          <p:cNvPr id="7" name="Rettangolo 6"/>
          <p:cNvSpPr/>
          <p:nvPr/>
        </p:nvSpPr>
        <p:spPr>
          <a:xfrm>
            <a:off x="532611" y="1158764"/>
            <a:ext cx="8922674" cy="3170099"/>
          </a:xfrm>
          <a:prstGeom prst="rect">
            <a:avLst/>
          </a:prstGeom>
          <a:solidFill>
            <a:schemeClr val="bg1"/>
          </a:solidFill>
          <a:ln>
            <a:solidFill>
              <a:schemeClr val="accent1"/>
            </a:solidFill>
          </a:ln>
        </p:spPr>
        <p:txBody>
          <a:bodyPr wrap="square">
            <a:spAutoFit/>
          </a:bodyPr>
          <a:lstStyle/>
          <a:p>
            <a:pPr algn="ctr"/>
            <a:r>
              <a:rPr lang="it-IT" sz="2000" b="1" i="1" dirty="0">
                <a:solidFill>
                  <a:srgbClr val="C00000"/>
                </a:solidFill>
                <a:latin typeface="roboto"/>
              </a:rPr>
              <a:t>STATO DELL’ARTE</a:t>
            </a:r>
          </a:p>
          <a:p>
            <a:r>
              <a:rPr lang="it-IT" b="1" i="1" dirty="0">
                <a:solidFill>
                  <a:srgbClr val="505050"/>
                </a:solidFill>
                <a:latin typeface="roboto"/>
              </a:rPr>
              <a:t>L’espansore rapido è un dispositivo ortopedico molto utilizzato in ortodonzia.</a:t>
            </a:r>
          </a:p>
          <a:p>
            <a:r>
              <a:rPr lang="it-IT" b="1" i="1" dirty="0">
                <a:solidFill>
                  <a:srgbClr val="505050"/>
                </a:solidFill>
                <a:latin typeface="roboto"/>
              </a:rPr>
              <a:t>Viene utilizzato nei casi di deficit trasversale dell’arcata superiore e nei casi in cui sia necessario aprire le vie aeree superiori.</a:t>
            </a:r>
          </a:p>
          <a:p>
            <a:r>
              <a:rPr lang="it-IT" b="1" i="1" dirty="0">
                <a:solidFill>
                  <a:srgbClr val="505050"/>
                </a:solidFill>
                <a:latin typeface="roboto"/>
              </a:rPr>
              <a:t>Il principio di funzionamento si basa sull’espansione del mascellare superiore lungo la sutura palatale mediana attraverso la disgiunzione delle ossa basali.</a:t>
            </a:r>
          </a:p>
          <a:p>
            <a:r>
              <a:rPr lang="it-IT" b="1" i="1" dirty="0">
                <a:solidFill>
                  <a:srgbClr val="505050"/>
                </a:solidFill>
                <a:latin typeface="roboto"/>
              </a:rPr>
              <a:t>Nei pazienti in fase di sviluppo è sufficiente attivare il dispositivo per ottenere l’apertura della sutura, nei pazienti adulti con la sutura saldata è necessario eseguire un intervento chirurgico preliminare(disgiunzione chirurgicamente assistita) per poi procedere con l’attivazione del dispositivo.</a:t>
            </a:r>
            <a:r>
              <a:rPr lang="it-IT" dirty="0">
                <a:solidFill>
                  <a:srgbClr val="505050"/>
                </a:solidFill>
                <a:latin typeface="roboto"/>
              </a:rPr>
              <a:t/>
            </a:r>
            <a:br>
              <a:rPr lang="it-IT" dirty="0">
                <a:solidFill>
                  <a:srgbClr val="505050"/>
                </a:solidFill>
                <a:latin typeface="roboto"/>
              </a:rPr>
            </a:br>
            <a:endParaRPr lang="it-IT" dirty="0"/>
          </a:p>
        </p:txBody>
      </p:sp>
      <p:sp>
        <p:nvSpPr>
          <p:cNvPr id="8" name="Rettangolo 7"/>
          <p:cNvSpPr/>
          <p:nvPr/>
        </p:nvSpPr>
        <p:spPr>
          <a:xfrm>
            <a:off x="2141838" y="3753811"/>
            <a:ext cx="6096000" cy="646331"/>
          </a:xfrm>
          <a:prstGeom prst="rect">
            <a:avLst/>
          </a:prstGeom>
        </p:spPr>
        <p:txBody>
          <a:bodyPr>
            <a:spAutoFit/>
          </a:bodyPr>
          <a:lstStyle/>
          <a:p>
            <a:r>
              <a:rPr lang="it-IT" dirty="0">
                <a:solidFill>
                  <a:srgbClr val="505050"/>
                </a:solidFill>
                <a:latin typeface="roboto"/>
              </a:rPr>
              <a:t/>
            </a:r>
            <a:br>
              <a:rPr lang="it-IT" dirty="0">
                <a:solidFill>
                  <a:srgbClr val="505050"/>
                </a:solidFill>
                <a:latin typeface="roboto"/>
              </a:rPr>
            </a:br>
            <a:endParaRPr lang="it-IT" dirty="0"/>
          </a:p>
        </p:txBody>
      </p:sp>
      <p:pic>
        <p:nvPicPr>
          <p:cNvPr id="9" name="Picture 4" descr="MDR: come cambia il mercato dei dispositivi medici dental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88558" y="633211"/>
            <a:ext cx="2552142" cy="17014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084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xmlns="" id="{77BF0DCC-F630-84DD-81CC-EFAFCA08D188}"/>
              </a:ext>
            </a:extLst>
          </p:cNvPr>
          <p:cNvSpPr>
            <a:spLocks noGrp="1"/>
          </p:cNvSpPr>
          <p:nvPr>
            <p:ph type="ftr" sz="quarter" idx="11"/>
          </p:nvPr>
        </p:nvSpPr>
        <p:spPr/>
        <p:txBody>
          <a:bodyPr/>
          <a:lstStyle/>
          <a:p>
            <a:r>
              <a:rPr lang="it-IT"/>
              <a:t>Sandro Storelli - OBV</a:t>
            </a:r>
          </a:p>
        </p:txBody>
      </p:sp>
      <p:pic>
        <p:nvPicPr>
          <p:cNvPr id="3" name="Picture 2" descr="Grazie per aver visitato Carbonio per la prima volta al #SalTo2018">
            <a:extLst>
              <a:ext uri="{FF2B5EF4-FFF2-40B4-BE49-F238E27FC236}">
                <a16:creationId xmlns:a16="http://schemas.microsoft.com/office/drawing/2014/main" xmlns="" id="{CF765370-D294-5E0E-F3B0-3A30BAA963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8828" y="642007"/>
            <a:ext cx="5217345" cy="2777579"/>
          </a:xfrm>
          <a:prstGeom prst="rect">
            <a:avLst/>
          </a:prstGeom>
          <a:noFill/>
          <a:ln>
            <a:solidFill>
              <a:schemeClr val="accent1"/>
            </a:solidFill>
          </a:ln>
          <a:effectLst>
            <a:softEdge rad="317500"/>
          </a:effectLst>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xmlns="" id="{93AE3EF6-0991-3E82-2927-6D7424E4C553}"/>
              </a:ext>
            </a:extLst>
          </p:cNvPr>
          <p:cNvSpPr/>
          <p:nvPr/>
        </p:nvSpPr>
        <p:spPr>
          <a:xfrm>
            <a:off x="774355" y="3738282"/>
            <a:ext cx="7132515" cy="2431435"/>
          </a:xfrm>
          <a:prstGeom prst="rect">
            <a:avLst/>
          </a:prstGeom>
          <a:solidFill>
            <a:schemeClr val="bg1"/>
          </a:solidFill>
          <a:ln>
            <a:solidFill>
              <a:schemeClr val="bg1"/>
            </a:solidFill>
          </a:ln>
        </p:spPr>
        <p:txBody>
          <a:bodyPr wrap="square">
            <a:spAutoFit/>
          </a:bodyPr>
          <a:lstStyle/>
          <a:p>
            <a:pPr>
              <a:spcAft>
                <a:spcPts val="0"/>
              </a:spcAft>
            </a:pPr>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rPr>
              <a:t>Gli associati </a:t>
            </a:r>
            <a:r>
              <a:rPr lang="it-IT" sz="2800" dirty="0" smtClean="0">
                <a:solidFill>
                  <a:srgbClr val="002060"/>
                </a:solidFill>
                <a:latin typeface="Calibri" panose="020F0502020204030204" pitchFamily="34" charset="0"/>
                <a:ea typeface="Calibri" panose="020F0502020204030204" pitchFamily="34" charset="0"/>
                <a:cs typeface="Calibri" panose="020F0502020204030204" pitchFamily="34" charset="0"/>
              </a:rPr>
              <a:t>CNA possono </a:t>
            </a:r>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rPr>
              <a:t>richiedere copia del </a:t>
            </a:r>
          </a:p>
          <a:p>
            <a:pPr>
              <a:spcAft>
                <a:spcPts val="0"/>
              </a:spcAft>
            </a:pPr>
            <a:r>
              <a:rPr lang="it-IT" sz="28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Piano di Valutazione Clinica </a:t>
            </a:r>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rPr>
              <a:t>e del </a:t>
            </a:r>
          </a:p>
          <a:p>
            <a:pPr>
              <a:spcAft>
                <a:spcPts val="0"/>
              </a:spcAft>
            </a:pPr>
            <a:r>
              <a:rPr lang="it-IT" sz="28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Rapporto di Valutazione Clinica </a:t>
            </a:r>
          </a:p>
          <a:p>
            <a:pPr>
              <a:spcAft>
                <a:spcPts val="0"/>
              </a:spcAft>
            </a:pPr>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rPr>
              <a:t>che sono stati illustrati in questo </a:t>
            </a:r>
            <a:r>
              <a:rPr lang="it-IT"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webinar</a:t>
            </a:r>
            <a:endPar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rPr>
              <a:t>scrivendo una mail a: </a:t>
            </a:r>
            <a:r>
              <a:rPr lang="it-IT" sz="4000" dirty="0">
                <a:solidFill>
                  <a:srgbClr val="0000FF"/>
                </a:solidFill>
                <a:latin typeface="Calibri" panose="020F0502020204030204" pitchFamily="34" charset="0"/>
                <a:ea typeface="Calibri" panose="020F0502020204030204" pitchFamily="34" charset="0"/>
                <a:cs typeface="Calibri" panose="020F0502020204030204" pitchFamily="34" charset="0"/>
              </a:rPr>
              <a:t>obv@pd.cna.it</a:t>
            </a:r>
            <a:endParaRPr lang="it-IT" sz="4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magine 4">
            <a:extLst>
              <a:ext uri="{FF2B5EF4-FFF2-40B4-BE49-F238E27FC236}">
                <a16:creationId xmlns:a16="http://schemas.microsoft.com/office/drawing/2014/main" xmlns="" id="{4C4EC1B5-D29B-E19C-1852-86DE87C9F8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3806" y="5708730"/>
            <a:ext cx="2291128" cy="393254"/>
          </a:xfrm>
          <a:prstGeom prst="rect">
            <a:avLst/>
          </a:prstGeom>
        </p:spPr>
      </p:pic>
      <p:pic>
        <p:nvPicPr>
          <p:cNvPr id="6" name="Immagine 5">
            <a:extLst>
              <a:ext uri="{FF2B5EF4-FFF2-40B4-BE49-F238E27FC236}">
                <a16:creationId xmlns:a16="http://schemas.microsoft.com/office/drawing/2014/main" xmlns="" id="{D356FD76-9AB9-0D71-A1E6-719EE90EA0DA}"/>
              </a:ext>
            </a:extLst>
          </p:cNvPr>
          <p:cNvPicPr>
            <a:picLocks noChangeAspect="1"/>
          </p:cNvPicPr>
          <p:nvPr/>
        </p:nvPicPr>
        <p:blipFill>
          <a:blip r:embed="rId4"/>
          <a:stretch>
            <a:fillRect/>
          </a:stretch>
        </p:blipFill>
        <p:spPr>
          <a:xfrm>
            <a:off x="8723173" y="145929"/>
            <a:ext cx="2642402" cy="1534590"/>
          </a:xfrm>
          <a:prstGeom prst="rect">
            <a:avLst/>
          </a:prstGeom>
          <a:effectLst>
            <a:softEdge rad="317500"/>
          </a:effectLst>
        </p:spPr>
      </p:pic>
    </p:spTree>
    <p:extLst>
      <p:ext uri="{BB962C8B-B14F-4D97-AF65-F5344CB8AC3E}">
        <p14:creationId xmlns:p14="http://schemas.microsoft.com/office/powerpoint/2010/main" val="2699894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2386350" y="6273971"/>
            <a:ext cx="4114800" cy="365125"/>
          </a:xfrm>
        </p:spPr>
        <p:txBody>
          <a:bodyPr/>
          <a:lstStyle/>
          <a:p>
            <a:r>
              <a:rPr lang="it-IT" dirty="0"/>
              <a:t>Sandro Storelli - OBV</a:t>
            </a:r>
          </a:p>
        </p:txBody>
      </p:sp>
      <p:pic>
        <p:nvPicPr>
          <p:cNvPr id="4" name="Immagine 3"/>
          <p:cNvPicPr>
            <a:picLocks noChangeAspect="1"/>
          </p:cNvPicPr>
          <p:nvPr/>
        </p:nvPicPr>
        <p:blipFill rotWithShape="1">
          <a:blip r:embed="rId2"/>
          <a:srcRect l="13084" t="10736" r="14069" b="83653"/>
          <a:stretch/>
        </p:blipFill>
        <p:spPr>
          <a:xfrm>
            <a:off x="532612" y="241189"/>
            <a:ext cx="7822277" cy="784043"/>
          </a:xfrm>
          <a:prstGeom prst="rect">
            <a:avLst/>
          </a:prstGeom>
          <a:ln>
            <a:solidFill>
              <a:schemeClr val="accent1"/>
            </a:solidFill>
          </a:ln>
        </p:spPr>
      </p:pic>
      <p:pic>
        <p:nvPicPr>
          <p:cNvPr id="6" name="Immagine 5"/>
          <p:cNvPicPr>
            <a:picLocks noChangeAspect="1"/>
          </p:cNvPicPr>
          <p:nvPr/>
        </p:nvPicPr>
        <p:blipFill rotWithShape="1">
          <a:blip r:embed="rId2"/>
          <a:srcRect l="27345" t="32537" r="27077" b="53126"/>
          <a:stretch/>
        </p:blipFill>
        <p:spPr>
          <a:xfrm>
            <a:off x="3934701" y="4717915"/>
            <a:ext cx="3516855" cy="1420558"/>
          </a:xfrm>
          <a:prstGeom prst="rect">
            <a:avLst/>
          </a:prstGeom>
        </p:spPr>
      </p:pic>
      <p:sp>
        <p:nvSpPr>
          <p:cNvPr id="7" name="Rettangolo 6"/>
          <p:cNvSpPr/>
          <p:nvPr/>
        </p:nvSpPr>
        <p:spPr>
          <a:xfrm>
            <a:off x="532612" y="1088542"/>
            <a:ext cx="8922674" cy="3631763"/>
          </a:xfrm>
          <a:prstGeom prst="rect">
            <a:avLst/>
          </a:prstGeom>
          <a:solidFill>
            <a:schemeClr val="bg1"/>
          </a:solidFill>
          <a:ln>
            <a:solidFill>
              <a:schemeClr val="accent1"/>
            </a:solidFill>
          </a:ln>
        </p:spPr>
        <p:txBody>
          <a:bodyPr wrap="square">
            <a:spAutoFit/>
          </a:bodyPr>
          <a:lstStyle/>
          <a:p>
            <a:pPr algn="ctr"/>
            <a:r>
              <a:rPr lang="it-IT" sz="2000" b="1" i="1" dirty="0">
                <a:solidFill>
                  <a:srgbClr val="C00000"/>
                </a:solidFill>
                <a:latin typeface="roboto"/>
              </a:rPr>
              <a:t>DESCRIZIONE DEL DISPOSITIVO</a:t>
            </a:r>
          </a:p>
          <a:p>
            <a:r>
              <a:rPr lang="it-IT" sz="1600" b="1" i="1" dirty="0">
                <a:solidFill>
                  <a:schemeClr val="bg2">
                    <a:lumMod val="25000"/>
                  </a:schemeClr>
                </a:solidFill>
              </a:rPr>
              <a:t>E’ costituito da un corpo centrale (vite) dotato di connettori per l’ancoraggio a bande, ferule o rialzi in resina per l’ancoraggio sui denti decidui o permanenti.</a:t>
            </a:r>
          </a:p>
          <a:p>
            <a:r>
              <a:rPr lang="it-IT" sz="1600" b="1" i="1" dirty="0">
                <a:solidFill>
                  <a:schemeClr val="bg2">
                    <a:lumMod val="25000"/>
                  </a:schemeClr>
                </a:solidFill>
              </a:rPr>
              <a:t>In alcune varianti oltre all’ancoraggio dentale è previsto un appoggio mucoso in acrilico (var. sec. HAAS)</a:t>
            </a:r>
          </a:p>
          <a:p>
            <a:pPr algn="l"/>
            <a:r>
              <a:rPr lang="it-IT" sz="1600" b="1" i="1" dirty="0">
                <a:solidFill>
                  <a:schemeClr val="bg2">
                    <a:lumMod val="25000"/>
                  </a:schemeClr>
                </a:solidFill>
              </a:rPr>
              <a:t>Può essere inoltre ancorato a dei supporti per essere avvitato su impianti sia in via esclusiva che in aggiunta all’ancoraggio dentale (ancoraggio scheletrico )</a:t>
            </a:r>
          </a:p>
          <a:p>
            <a:pPr algn="l"/>
            <a:r>
              <a:rPr lang="it-IT" sz="1600" b="1" i="1" dirty="0">
                <a:solidFill>
                  <a:schemeClr val="bg2">
                    <a:lumMod val="25000"/>
                  </a:schemeClr>
                </a:solidFill>
              </a:rPr>
              <a:t>Le viti disponibili offrono un’espansione variabile compresa tra i 6 e i 16 mm, i bracci (connettori)sono incorporati nel corpo centrale e vengono modellati per essere saldati alla struttura di supporto .</a:t>
            </a:r>
          </a:p>
          <a:p>
            <a:pPr algn="l"/>
            <a:r>
              <a:rPr lang="it-IT" sz="1600" b="1" i="1" dirty="0">
                <a:solidFill>
                  <a:schemeClr val="bg2">
                    <a:lumMod val="25000"/>
                  </a:schemeClr>
                </a:solidFill>
              </a:rPr>
              <a:t>E’ possibile utilizzare delle viti senza connettori e realizzare gli stessi con dei software dedicati  attraverso un processo di laser sinterizzazione.</a:t>
            </a:r>
          </a:p>
          <a:p>
            <a:pPr algn="l"/>
            <a:r>
              <a:rPr lang="it-IT" sz="1600" b="1" i="1" dirty="0">
                <a:solidFill>
                  <a:schemeClr val="bg2">
                    <a:lumMod val="25000"/>
                  </a:schemeClr>
                </a:solidFill>
              </a:rPr>
              <a:t>Per i pazienti con allergia verso alcuni metalli (solitamente Ni e Cr) esistono delle viti fabbricate  in titanio per essere saldate  a delle strutture dello stesso materiale in atmosfera controllata.</a:t>
            </a:r>
          </a:p>
          <a:p>
            <a:endParaRPr lang="it-IT" dirty="0"/>
          </a:p>
        </p:txBody>
      </p:sp>
      <p:sp>
        <p:nvSpPr>
          <p:cNvPr id="8" name="Rettangolo 7"/>
          <p:cNvSpPr/>
          <p:nvPr/>
        </p:nvSpPr>
        <p:spPr>
          <a:xfrm>
            <a:off x="2141838" y="3753811"/>
            <a:ext cx="6096000" cy="646331"/>
          </a:xfrm>
          <a:prstGeom prst="rect">
            <a:avLst/>
          </a:prstGeom>
        </p:spPr>
        <p:txBody>
          <a:bodyPr>
            <a:spAutoFit/>
          </a:bodyPr>
          <a:lstStyle/>
          <a:p>
            <a:r>
              <a:rPr lang="it-IT" dirty="0">
                <a:solidFill>
                  <a:srgbClr val="505050"/>
                </a:solidFill>
                <a:latin typeface="roboto"/>
              </a:rPr>
              <a:t/>
            </a:r>
            <a:br>
              <a:rPr lang="it-IT" dirty="0">
                <a:solidFill>
                  <a:srgbClr val="505050"/>
                </a:solidFill>
                <a:latin typeface="roboto"/>
              </a:rPr>
            </a:br>
            <a:endParaRPr lang="it-IT" dirty="0"/>
          </a:p>
        </p:txBody>
      </p:sp>
      <p:pic>
        <p:nvPicPr>
          <p:cNvPr id="9" name="Picture 4" descr="MDR: come cambia il mercato dei dispositivi medici dental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88558" y="633211"/>
            <a:ext cx="2552142" cy="17014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32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2386350" y="6273971"/>
            <a:ext cx="4114800" cy="365125"/>
          </a:xfrm>
        </p:spPr>
        <p:txBody>
          <a:bodyPr/>
          <a:lstStyle/>
          <a:p>
            <a:r>
              <a:rPr lang="it-IT" dirty="0"/>
              <a:t>Sandro Storelli - OBV</a:t>
            </a:r>
          </a:p>
        </p:txBody>
      </p:sp>
      <p:pic>
        <p:nvPicPr>
          <p:cNvPr id="4" name="Immagine 3"/>
          <p:cNvPicPr>
            <a:picLocks noChangeAspect="1"/>
          </p:cNvPicPr>
          <p:nvPr/>
        </p:nvPicPr>
        <p:blipFill rotWithShape="1">
          <a:blip r:embed="rId2"/>
          <a:srcRect l="13084" t="10736" r="14069" b="83653"/>
          <a:stretch/>
        </p:blipFill>
        <p:spPr>
          <a:xfrm>
            <a:off x="532612" y="241189"/>
            <a:ext cx="7822277" cy="784043"/>
          </a:xfrm>
          <a:prstGeom prst="rect">
            <a:avLst/>
          </a:prstGeom>
          <a:ln>
            <a:solidFill>
              <a:schemeClr val="accent1"/>
            </a:solidFill>
          </a:ln>
        </p:spPr>
      </p:pic>
      <p:pic>
        <p:nvPicPr>
          <p:cNvPr id="6" name="Immagine 5"/>
          <p:cNvPicPr>
            <a:picLocks noChangeAspect="1"/>
          </p:cNvPicPr>
          <p:nvPr/>
        </p:nvPicPr>
        <p:blipFill rotWithShape="1">
          <a:blip r:embed="rId2"/>
          <a:srcRect l="27345" t="32537" r="27077" b="53126"/>
          <a:stretch/>
        </p:blipFill>
        <p:spPr>
          <a:xfrm>
            <a:off x="4023616" y="4309938"/>
            <a:ext cx="3516855" cy="1422213"/>
          </a:xfrm>
          <a:prstGeom prst="rect">
            <a:avLst/>
          </a:prstGeom>
        </p:spPr>
      </p:pic>
      <p:sp>
        <p:nvSpPr>
          <p:cNvPr id="7" name="Rettangolo 6"/>
          <p:cNvSpPr/>
          <p:nvPr/>
        </p:nvSpPr>
        <p:spPr>
          <a:xfrm>
            <a:off x="1437284" y="2600694"/>
            <a:ext cx="8922674" cy="1508105"/>
          </a:xfrm>
          <a:prstGeom prst="rect">
            <a:avLst/>
          </a:prstGeom>
          <a:solidFill>
            <a:schemeClr val="bg1"/>
          </a:solidFill>
          <a:ln>
            <a:solidFill>
              <a:schemeClr val="accent1"/>
            </a:solidFill>
          </a:ln>
        </p:spPr>
        <p:txBody>
          <a:bodyPr wrap="square">
            <a:spAutoFit/>
          </a:bodyPr>
          <a:lstStyle/>
          <a:p>
            <a:pPr algn="ctr"/>
            <a:r>
              <a:rPr lang="it-IT" sz="2000" b="1" i="1" dirty="0">
                <a:solidFill>
                  <a:srgbClr val="C00000"/>
                </a:solidFill>
                <a:latin typeface="roboto"/>
              </a:rPr>
              <a:t>DISPOSITIVI ALTERNATIVI ?</a:t>
            </a:r>
          </a:p>
          <a:p>
            <a:r>
              <a:rPr lang="it-IT" sz="1800" b="1" i="1" dirty="0">
                <a:solidFill>
                  <a:schemeClr val="bg2">
                    <a:lumMod val="25000"/>
                  </a:schemeClr>
                </a:solidFill>
              </a:rPr>
              <a:t>Allo stato dell’arte non esistono altri dispositivi che consentono di espandere il mascellare attraverso la disgiunzione delle ossa basali.</a:t>
            </a:r>
          </a:p>
          <a:p>
            <a:endParaRPr lang="it-IT" sz="1800" b="1" i="1" dirty="0">
              <a:solidFill>
                <a:schemeClr val="bg2">
                  <a:lumMod val="25000"/>
                </a:schemeClr>
              </a:solidFill>
            </a:endParaRPr>
          </a:p>
          <a:p>
            <a:endParaRPr lang="it-IT" dirty="0"/>
          </a:p>
        </p:txBody>
      </p:sp>
      <p:sp>
        <p:nvSpPr>
          <p:cNvPr id="8" name="Rettangolo 7"/>
          <p:cNvSpPr/>
          <p:nvPr/>
        </p:nvSpPr>
        <p:spPr>
          <a:xfrm>
            <a:off x="2141838" y="3753811"/>
            <a:ext cx="6096000" cy="646331"/>
          </a:xfrm>
          <a:prstGeom prst="rect">
            <a:avLst/>
          </a:prstGeom>
        </p:spPr>
        <p:txBody>
          <a:bodyPr>
            <a:spAutoFit/>
          </a:bodyPr>
          <a:lstStyle/>
          <a:p>
            <a:r>
              <a:rPr lang="it-IT" dirty="0">
                <a:solidFill>
                  <a:srgbClr val="505050"/>
                </a:solidFill>
                <a:latin typeface="roboto"/>
              </a:rPr>
              <a:t/>
            </a:r>
            <a:br>
              <a:rPr lang="it-IT" dirty="0">
                <a:solidFill>
                  <a:srgbClr val="505050"/>
                </a:solidFill>
                <a:latin typeface="roboto"/>
              </a:rPr>
            </a:br>
            <a:endParaRPr lang="it-IT" dirty="0"/>
          </a:p>
        </p:txBody>
      </p:sp>
      <p:pic>
        <p:nvPicPr>
          <p:cNvPr id="9" name="Picture 4" descr="MDR: come cambia il mercato dei dispositivi medici dental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88558" y="633211"/>
            <a:ext cx="2552142" cy="17014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828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2386350" y="6273971"/>
            <a:ext cx="4114800" cy="365125"/>
          </a:xfrm>
        </p:spPr>
        <p:txBody>
          <a:bodyPr/>
          <a:lstStyle/>
          <a:p>
            <a:r>
              <a:rPr lang="it-IT" dirty="0"/>
              <a:t>Sandro Storelli - OBV</a:t>
            </a:r>
          </a:p>
        </p:txBody>
      </p:sp>
      <p:pic>
        <p:nvPicPr>
          <p:cNvPr id="4" name="Immagine 3"/>
          <p:cNvPicPr>
            <a:picLocks noChangeAspect="1"/>
          </p:cNvPicPr>
          <p:nvPr/>
        </p:nvPicPr>
        <p:blipFill rotWithShape="1">
          <a:blip r:embed="rId2"/>
          <a:srcRect l="13084" t="10736" r="14069" b="83653"/>
          <a:stretch/>
        </p:blipFill>
        <p:spPr>
          <a:xfrm>
            <a:off x="532612" y="241189"/>
            <a:ext cx="7822277" cy="784043"/>
          </a:xfrm>
          <a:prstGeom prst="rect">
            <a:avLst/>
          </a:prstGeom>
          <a:ln>
            <a:solidFill>
              <a:schemeClr val="accent1"/>
            </a:solidFill>
          </a:ln>
        </p:spPr>
      </p:pic>
      <p:pic>
        <p:nvPicPr>
          <p:cNvPr id="6" name="Immagine 5"/>
          <p:cNvPicPr>
            <a:picLocks noChangeAspect="1"/>
          </p:cNvPicPr>
          <p:nvPr/>
        </p:nvPicPr>
        <p:blipFill rotWithShape="1">
          <a:blip r:embed="rId2"/>
          <a:srcRect l="27345" t="32537" r="27077" b="53126"/>
          <a:stretch/>
        </p:blipFill>
        <p:spPr>
          <a:xfrm>
            <a:off x="3974977" y="4785268"/>
            <a:ext cx="3516855" cy="1422213"/>
          </a:xfrm>
          <a:prstGeom prst="rect">
            <a:avLst/>
          </a:prstGeom>
        </p:spPr>
      </p:pic>
      <p:sp>
        <p:nvSpPr>
          <p:cNvPr id="7" name="Rettangolo 6"/>
          <p:cNvSpPr/>
          <p:nvPr/>
        </p:nvSpPr>
        <p:spPr>
          <a:xfrm>
            <a:off x="700392" y="2600694"/>
            <a:ext cx="11320854" cy="1754326"/>
          </a:xfrm>
          <a:prstGeom prst="rect">
            <a:avLst/>
          </a:prstGeom>
          <a:solidFill>
            <a:schemeClr val="bg1"/>
          </a:solidFill>
          <a:ln>
            <a:solidFill>
              <a:schemeClr val="accent1"/>
            </a:solidFill>
          </a:ln>
        </p:spPr>
        <p:txBody>
          <a:bodyPr wrap="square">
            <a:spAutoFit/>
          </a:bodyPr>
          <a:lstStyle/>
          <a:p>
            <a:pPr marL="285750" indent="-285750" algn="l">
              <a:buFont typeface="Arial" panose="020B0604020202020204" pitchFamily="34" charset="0"/>
              <a:buChar char="•"/>
            </a:pPr>
            <a:r>
              <a:rPr lang="it-IT" sz="1800" b="1" i="1" dirty="0">
                <a:solidFill>
                  <a:schemeClr val="bg2">
                    <a:lumMod val="25000"/>
                  </a:schemeClr>
                </a:solidFill>
              </a:rPr>
              <a:t>DISGIUNTORE RAPIDO ANCORATO AI DENTI TRAMITE BANDE/FERULE (HYRAX)</a:t>
            </a:r>
          </a:p>
          <a:p>
            <a:pPr marL="285750" indent="-285750" algn="l">
              <a:buFont typeface="Arial" panose="020B0604020202020204" pitchFamily="34" charset="0"/>
              <a:buChar char="•"/>
            </a:pPr>
            <a:r>
              <a:rPr lang="it-IT" sz="1800" b="1" i="1" dirty="0">
                <a:solidFill>
                  <a:schemeClr val="bg2">
                    <a:lumMod val="25000"/>
                  </a:schemeClr>
                </a:solidFill>
              </a:rPr>
              <a:t>DISGIUNTORE RAPIDO DOTATO DI SUPPORTI PER ESSERE AVVITATO SU IMPIANTI ( ANCORAGGIO SCHELETRICO)</a:t>
            </a:r>
          </a:p>
          <a:p>
            <a:pPr marL="285750" indent="-285750" algn="l">
              <a:buFont typeface="Arial" panose="020B0604020202020204" pitchFamily="34" charset="0"/>
              <a:buChar char="•"/>
            </a:pPr>
            <a:r>
              <a:rPr lang="it-IT" sz="1800" b="1" i="1" dirty="0">
                <a:solidFill>
                  <a:schemeClr val="bg2">
                    <a:lumMod val="25000"/>
                  </a:schemeClr>
                </a:solidFill>
              </a:rPr>
              <a:t>DISGIUNTORE RAPIDO ANCORATO AI DENTI TRAMITE RIALZI IN RESINA (var. Mc NAMARA)</a:t>
            </a:r>
          </a:p>
          <a:p>
            <a:pPr marL="285750" indent="-285750" algn="l">
              <a:buFont typeface="Arial" panose="020B0604020202020204" pitchFamily="34" charset="0"/>
              <a:buChar char="•"/>
            </a:pPr>
            <a:r>
              <a:rPr lang="it-IT" sz="1800" b="1" i="1" dirty="0">
                <a:solidFill>
                  <a:schemeClr val="bg2">
                    <a:lumMod val="25000"/>
                  </a:schemeClr>
                </a:solidFill>
              </a:rPr>
              <a:t>DISGIUNTORE RAPIDO ANCORATO AI DENTI E AD APPOGGIO MUCOSO (var. HAAS)</a:t>
            </a:r>
          </a:p>
          <a:p>
            <a:pPr marL="285750" indent="-285750" algn="l">
              <a:buFont typeface="Arial" panose="020B0604020202020204" pitchFamily="34" charset="0"/>
              <a:buChar char="•"/>
            </a:pPr>
            <a:r>
              <a:rPr lang="it-IT" sz="1800" b="1" i="1" dirty="0">
                <a:solidFill>
                  <a:schemeClr val="bg2">
                    <a:lumMod val="25000"/>
                  </a:schemeClr>
                </a:solidFill>
              </a:rPr>
              <a:t>DISGIUNTORE A MOLLA (LEAF EXPANDER)</a:t>
            </a:r>
          </a:p>
          <a:p>
            <a:pPr marL="285750" indent="-285750" algn="l">
              <a:buFont typeface="Arial" panose="020B0604020202020204" pitchFamily="34" charset="0"/>
              <a:buChar char="•"/>
            </a:pPr>
            <a:r>
              <a:rPr lang="it-IT" b="1" i="1" dirty="0">
                <a:solidFill>
                  <a:schemeClr val="bg2">
                    <a:lumMod val="25000"/>
                  </a:schemeClr>
                </a:solidFill>
              </a:rPr>
              <a:t>DISGIUNTORE A VENTAGLIO</a:t>
            </a:r>
            <a:endParaRPr lang="it-IT" sz="1800" b="1" i="1" dirty="0">
              <a:solidFill>
                <a:schemeClr val="bg2">
                  <a:lumMod val="25000"/>
                </a:schemeClr>
              </a:solidFill>
            </a:endParaRPr>
          </a:p>
        </p:txBody>
      </p:sp>
      <p:sp>
        <p:nvSpPr>
          <p:cNvPr id="8" name="Rettangolo 7"/>
          <p:cNvSpPr/>
          <p:nvPr/>
        </p:nvSpPr>
        <p:spPr>
          <a:xfrm>
            <a:off x="2141838" y="3753811"/>
            <a:ext cx="6096000" cy="646331"/>
          </a:xfrm>
          <a:prstGeom prst="rect">
            <a:avLst/>
          </a:prstGeom>
        </p:spPr>
        <p:txBody>
          <a:bodyPr>
            <a:spAutoFit/>
          </a:bodyPr>
          <a:lstStyle/>
          <a:p>
            <a:r>
              <a:rPr lang="it-IT" dirty="0">
                <a:solidFill>
                  <a:srgbClr val="505050"/>
                </a:solidFill>
                <a:latin typeface="roboto"/>
              </a:rPr>
              <a:t/>
            </a:r>
            <a:br>
              <a:rPr lang="it-IT" dirty="0">
                <a:solidFill>
                  <a:srgbClr val="505050"/>
                </a:solidFill>
                <a:latin typeface="roboto"/>
              </a:rPr>
            </a:br>
            <a:endParaRPr lang="it-IT" dirty="0"/>
          </a:p>
        </p:txBody>
      </p:sp>
      <p:pic>
        <p:nvPicPr>
          <p:cNvPr id="9" name="Picture 4" descr="MDR: come cambia il mercato dei dispositivi medici dental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9103" y="312198"/>
            <a:ext cx="2552142" cy="17014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 name="Rettangolo 2">
            <a:extLst>
              <a:ext uri="{FF2B5EF4-FFF2-40B4-BE49-F238E27FC236}">
                <a16:creationId xmlns:a16="http://schemas.microsoft.com/office/drawing/2014/main" xmlns="" id="{1B1B1585-2BFE-A3D4-6064-2A9D8CC40DB0}"/>
              </a:ext>
            </a:extLst>
          </p:cNvPr>
          <p:cNvSpPr/>
          <p:nvPr/>
        </p:nvSpPr>
        <p:spPr>
          <a:xfrm>
            <a:off x="1593217" y="1872974"/>
            <a:ext cx="8610807" cy="461665"/>
          </a:xfrm>
          <a:prstGeom prst="rect">
            <a:avLst/>
          </a:prstGeom>
        </p:spPr>
        <p:txBody>
          <a:bodyPr wrap="square">
            <a:spAutoFit/>
          </a:bodyPr>
          <a:lstStyle/>
          <a:p>
            <a:pPr algn="ctr">
              <a:spcAft>
                <a:spcPts val="940"/>
              </a:spcAft>
            </a:pPr>
            <a:r>
              <a:rPr lang="it-IT" sz="2400" b="1" i="1" dirty="0">
                <a:solidFill>
                  <a:srgbClr val="C00000"/>
                </a:solidFill>
                <a:latin typeface="Calibri" panose="020F0502020204030204" pitchFamily="34" charset="0"/>
                <a:ea typeface="Times New Roman" panose="02020603050405020304" pitchFamily="18" charset="0"/>
              </a:rPr>
              <a:t>DISGIUNTORE RAPIDO E VARIANTI OGGETTO DI VALUTAZIONE</a:t>
            </a:r>
            <a:endParaRPr lang="it-IT" sz="2400" i="1"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5677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xmlns="" id="{00FBD550-9D11-ED6D-C331-CCF2CC0560E4}"/>
              </a:ext>
            </a:extLst>
          </p:cNvPr>
          <p:cNvSpPr>
            <a:spLocks noGrp="1"/>
          </p:cNvSpPr>
          <p:nvPr>
            <p:ph type="ftr" sz="quarter" idx="11"/>
          </p:nvPr>
        </p:nvSpPr>
        <p:spPr/>
        <p:txBody>
          <a:bodyPr/>
          <a:lstStyle/>
          <a:p>
            <a:r>
              <a:rPr lang="it-IT"/>
              <a:t>Sandro Storelli - OBV</a:t>
            </a:r>
          </a:p>
        </p:txBody>
      </p:sp>
      <p:pic>
        <p:nvPicPr>
          <p:cNvPr id="4" name="Immagine 3" descr="Immagine che contiene testo, schermata, Carattere&#10;&#10;Descrizione generata automaticamente">
            <a:extLst>
              <a:ext uri="{FF2B5EF4-FFF2-40B4-BE49-F238E27FC236}">
                <a16:creationId xmlns:a16="http://schemas.microsoft.com/office/drawing/2014/main" xmlns="" id="{FB4C4F38-6A49-F8C4-901C-8926CE916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784" y="113992"/>
            <a:ext cx="5283216" cy="3473563"/>
          </a:xfrm>
          <a:prstGeom prst="rect">
            <a:avLst/>
          </a:prstGeom>
        </p:spPr>
      </p:pic>
      <p:pic>
        <p:nvPicPr>
          <p:cNvPr id="6" name="Immagine 5" descr="Immagine che contiene testo, numero, Carattere, schermata&#10;&#10;Descrizione generata automaticamente">
            <a:extLst>
              <a:ext uri="{FF2B5EF4-FFF2-40B4-BE49-F238E27FC236}">
                <a16:creationId xmlns:a16="http://schemas.microsoft.com/office/drawing/2014/main" xmlns="" id="{FDAAAA46-4564-1898-2165-939225CCAF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59938"/>
            <a:ext cx="6428950" cy="2310037"/>
          </a:xfrm>
          <a:prstGeom prst="rect">
            <a:avLst/>
          </a:prstGeom>
        </p:spPr>
      </p:pic>
      <p:pic>
        <p:nvPicPr>
          <p:cNvPr id="8" name="Immagine 7" descr="Immagine che contiene testo, schermata, numero, Parallelo&#10;&#10;Descrizione generata automaticamente">
            <a:extLst>
              <a:ext uri="{FF2B5EF4-FFF2-40B4-BE49-F238E27FC236}">
                <a16:creationId xmlns:a16="http://schemas.microsoft.com/office/drawing/2014/main" xmlns="" id="{1206FED9-E016-16BD-92ED-0E266AB5EC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6627" y="1611714"/>
            <a:ext cx="5569738" cy="4458261"/>
          </a:xfrm>
          <a:prstGeom prst="rect">
            <a:avLst/>
          </a:prstGeom>
        </p:spPr>
      </p:pic>
    </p:spTree>
    <p:extLst>
      <p:ext uri="{BB962C8B-B14F-4D97-AF65-F5344CB8AC3E}">
        <p14:creationId xmlns:p14="http://schemas.microsoft.com/office/powerpoint/2010/main" val="3626005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2386350" y="6273971"/>
            <a:ext cx="4114800" cy="365125"/>
          </a:xfrm>
        </p:spPr>
        <p:txBody>
          <a:bodyPr/>
          <a:lstStyle/>
          <a:p>
            <a:r>
              <a:rPr lang="it-IT" dirty="0"/>
              <a:t>Sandro Storelli - OBV</a:t>
            </a:r>
          </a:p>
        </p:txBody>
      </p:sp>
      <p:pic>
        <p:nvPicPr>
          <p:cNvPr id="4" name="Immagine 3"/>
          <p:cNvPicPr>
            <a:picLocks noChangeAspect="1"/>
          </p:cNvPicPr>
          <p:nvPr/>
        </p:nvPicPr>
        <p:blipFill rotWithShape="1">
          <a:blip r:embed="rId2"/>
          <a:srcRect l="13084" t="10736" r="14069" b="83653"/>
          <a:stretch/>
        </p:blipFill>
        <p:spPr>
          <a:xfrm>
            <a:off x="532612" y="241189"/>
            <a:ext cx="7822277" cy="784043"/>
          </a:xfrm>
          <a:prstGeom prst="rect">
            <a:avLst/>
          </a:prstGeom>
          <a:ln>
            <a:solidFill>
              <a:schemeClr val="accent1"/>
            </a:solidFill>
          </a:ln>
        </p:spPr>
      </p:pic>
      <p:sp>
        <p:nvSpPr>
          <p:cNvPr id="8" name="Rettangolo 7"/>
          <p:cNvSpPr/>
          <p:nvPr/>
        </p:nvSpPr>
        <p:spPr>
          <a:xfrm>
            <a:off x="1254867" y="2551190"/>
            <a:ext cx="8910537" cy="2585323"/>
          </a:xfrm>
          <a:prstGeom prst="rect">
            <a:avLst/>
          </a:prstGeom>
        </p:spPr>
        <p:txBody>
          <a:bodyPr wrap="square">
            <a:spAutoFit/>
          </a:bodyPr>
          <a:lstStyle/>
          <a:p>
            <a:pPr algn="l"/>
            <a:r>
              <a:rPr lang="it-IT" sz="1800" b="1" i="1" dirty="0">
                <a:solidFill>
                  <a:schemeClr val="bg2">
                    <a:lumMod val="25000"/>
                  </a:schemeClr>
                </a:solidFill>
              </a:rPr>
              <a:t>I dispositivi sono progettati e fabbricati in modo tale da garantire che siano soddisfatti i requisiti MDR relativi alle caratteristiche e alle prestazioni. </a:t>
            </a:r>
          </a:p>
          <a:p>
            <a:pPr algn="l"/>
            <a:r>
              <a:rPr lang="it-IT" sz="1800" b="1" i="1" dirty="0">
                <a:solidFill>
                  <a:schemeClr val="bg2">
                    <a:lumMod val="25000"/>
                  </a:schemeClr>
                </a:solidFill>
              </a:rPr>
              <a:t>I rischi rilevati in fase di analisi e gestione dei rischi sono stati minimizzati tramite l’utilizzo di materiali sicuri e biocompatibili, in grado di realizzare le prestazioni previste secondo la destinazione d’uso e tramite la redazione di chiare e complete istruzioni per l’uso al fine di garantire un utilizzo conforme del dispositivo sia da parte del clinico abilitato che lo installa per la prima volta, sia da parte del paziente che lo utilizza. </a:t>
            </a:r>
          </a:p>
          <a:p>
            <a:pPr algn="l"/>
            <a:r>
              <a:rPr lang="it-IT" sz="1800" b="1" i="1" dirty="0">
                <a:solidFill>
                  <a:schemeClr val="bg2">
                    <a:lumMod val="25000"/>
                  </a:schemeClr>
                </a:solidFill>
              </a:rPr>
              <a:t>i benefici offerti dai disgiuntore ovvero espansore rapido si considerano preponderanti rispetto ai rischi.</a:t>
            </a:r>
            <a:endParaRPr lang="it-IT" i="1" dirty="0">
              <a:solidFill>
                <a:schemeClr val="bg2">
                  <a:lumMod val="25000"/>
                </a:schemeClr>
              </a:solidFill>
            </a:endParaRPr>
          </a:p>
        </p:txBody>
      </p:sp>
      <p:pic>
        <p:nvPicPr>
          <p:cNvPr id="9" name="Picture 4" descr="MDR: come cambia il mercato dei dispositivi medici dental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88558" y="633211"/>
            <a:ext cx="2552142" cy="17014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 name="Rettangolo 2">
            <a:extLst>
              <a:ext uri="{FF2B5EF4-FFF2-40B4-BE49-F238E27FC236}">
                <a16:creationId xmlns:a16="http://schemas.microsoft.com/office/drawing/2014/main" xmlns="" id="{14A5A010-0156-B871-B0CF-16E3E1350B18}"/>
              </a:ext>
            </a:extLst>
          </p:cNvPr>
          <p:cNvSpPr/>
          <p:nvPr/>
        </p:nvSpPr>
        <p:spPr>
          <a:xfrm>
            <a:off x="3335279" y="1418317"/>
            <a:ext cx="3969293" cy="461665"/>
          </a:xfrm>
          <a:prstGeom prst="rect">
            <a:avLst/>
          </a:prstGeom>
        </p:spPr>
        <p:txBody>
          <a:bodyPr wrap="none">
            <a:spAutoFit/>
          </a:bodyPr>
          <a:lstStyle/>
          <a:p>
            <a:pPr algn="ctr">
              <a:spcAft>
                <a:spcPts val="940"/>
              </a:spcAft>
            </a:pPr>
            <a:r>
              <a:rPr lang="it-IT" sz="2400" b="1" i="1" dirty="0">
                <a:solidFill>
                  <a:srgbClr val="C00000"/>
                </a:solidFill>
                <a:effectLst/>
                <a:latin typeface="Calibri" panose="020F0502020204030204" pitchFamily="34" charset="0"/>
                <a:ea typeface="Times New Roman" panose="02020603050405020304" pitchFamily="18" charset="0"/>
              </a:rPr>
              <a:t>RAPPORTO BENEFICI - </a:t>
            </a:r>
            <a:r>
              <a:rPr lang="it-IT" sz="2400" b="1" i="1" dirty="0">
                <a:solidFill>
                  <a:srgbClr val="C00000"/>
                </a:solidFill>
                <a:latin typeface="Calibri" panose="020F0502020204030204" pitchFamily="34" charset="0"/>
                <a:ea typeface="Times New Roman" panose="02020603050405020304" pitchFamily="18" charset="0"/>
              </a:rPr>
              <a:t>RISCH</a:t>
            </a:r>
            <a:r>
              <a:rPr lang="it-IT" sz="2400" b="1" i="1" dirty="0">
                <a:solidFill>
                  <a:srgbClr val="C00000"/>
                </a:solidFill>
                <a:effectLst/>
                <a:latin typeface="Calibri" panose="020F0502020204030204" pitchFamily="34" charset="0"/>
                <a:ea typeface="Times New Roman" panose="02020603050405020304" pitchFamily="18" charset="0"/>
              </a:rPr>
              <a:t>I</a:t>
            </a:r>
            <a:endParaRPr lang="it-IT" sz="2400" i="1"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12591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2386350" y="6273971"/>
            <a:ext cx="4114800" cy="365125"/>
          </a:xfrm>
        </p:spPr>
        <p:txBody>
          <a:bodyPr/>
          <a:lstStyle/>
          <a:p>
            <a:r>
              <a:rPr lang="it-IT" dirty="0"/>
              <a:t>Sandro Storelli - OBV</a:t>
            </a:r>
          </a:p>
        </p:txBody>
      </p:sp>
      <p:pic>
        <p:nvPicPr>
          <p:cNvPr id="4" name="Immagine 3"/>
          <p:cNvPicPr>
            <a:picLocks noChangeAspect="1"/>
          </p:cNvPicPr>
          <p:nvPr/>
        </p:nvPicPr>
        <p:blipFill rotWithShape="1">
          <a:blip r:embed="rId2"/>
          <a:srcRect l="13084" t="10736" r="14069" b="83653"/>
          <a:stretch/>
        </p:blipFill>
        <p:spPr>
          <a:xfrm>
            <a:off x="532612" y="241189"/>
            <a:ext cx="7822277" cy="784043"/>
          </a:xfrm>
          <a:prstGeom prst="rect">
            <a:avLst/>
          </a:prstGeom>
          <a:ln>
            <a:solidFill>
              <a:schemeClr val="accent1"/>
            </a:solidFill>
          </a:ln>
        </p:spPr>
      </p:pic>
      <p:pic>
        <p:nvPicPr>
          <p:cNvPr id="9" name="Picture 4" descr="MDR: come cambia il mercato dei dispositivi medici dental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88558" y="633211"/>
            <a:ext cx="2552142" cy="17014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 name="Rettangolo 2">
            <a:extLst>
              <a:ext uri="{FF2B5EF4-FFF2-40B4-BE49-F238E27FC236}">
                <a16:creationId xmlns:a16="http://schemas.microsoft.com/office/drawing/2014/main" xmlns="" id="{14A5A010-0156-B871-B0CF-16E3E1350B18}"/>
              </a:ext>
            </a:extLst>
          </p:cNvPr>
          <p:cNvSpPr/>
          <p:nvPr/>
        </p:nvSpPr>
        <p:spPr>
          <a:xfrm>
            <a:off x="2477012" y="1418317"/>
            <a:ext cx="5685852" cy="461665"/>
          </a:xfrm>
          <a:prstGeom prst="rect">
            <a:avLst/>
          </a:prstGeom>
        </p:spPr>
        <p:txBody>
          <a:bodyPr wrap="none">
            <a:spAutoFit/>
          </a:bodyPr>
          <a:lstStyle/>
          <a:p>
            <a:pPr algn="ctr">
              <a:spcAft>
                <a:spcPts val="940"/>
              </a:spcAft>
            </a:pPr>
            <a:r>
              <a:rPr lang="it-IT" sz="2400" b="1" i="1" dirty="0">
                <a:solidFill>
                  <a:srgbClr val="C00000"/>
                </a:solidFill>
                <a:latin typeface="Calibri" panose="020F0502020204030204" pitchFamily="34" charset="0"/>
                <a:ea typeface="Times New Roman" panose="02020603050405020304" pitchFamily="18" charset="0"/>
              </a:rPr>
              <a:t>RAPPORTO BENEFICI-RISCHI  (rischi residui)</a:t>
            </a:r>
            <a:endParaRPr lang="it-IT" sz="2400" i="1" dirty="0">
              <a:solidFill>
                <a:srgbClr val="C00000"/>
              </a:solidFill>
              <a:effectLst/>
              <a:latin typeface="Times New Roman" panose="02020603050405020304" pitchFamily="18" charset="0"/>
              <a:ea typeface="Times New Roman" panose="02020603050405020304" pitchFamily="18" charset="0"/>
            </a:endParaRPr>
          </a:p>
        </p:txBody>
      </p:sp>
      <p:sp>
        <p:nvSpPr>
          <p:cNvPr id="10" name="CasellaDiTesto 9">
            <a:extLst>
              <a:ext uri="{FF2B5EF4-FFF2-40B4-BE49-F238E27FC236}">
                <a16:creationId xmlns:a16="http://schemas.microsoft.com/office/drawing/2014/main" xmlns="" id="{4F72C134-0AC3-9EF9-01FB-7A4BFB169ACD}"/>
              </a:ext>
            </a:extLst>
          </p:cNvPr>
          <p:cNvSpPr txBox="1"/>
          <p:nvPr/>
        </p:nvSpPr>
        <p:spPr>
          <a:xfrm>
            <a:off x="1099226" y="2254471"/>
            <a:ext cx="10252953" cy="2031325"/>
          </a:xfrm>
          <a:prstGeom prst="rect">
            <a:avLst/>
          </a:prstGeom>
          <a:noFill/>
        </p:spPr>
        <p:txBody>
          <a:bodyPr wrap="square">
            <a:spAutoFit/>
          </a:bodyPr>
          <a:lstStyle/>
          <a:p>
            <a:pPr algn="l"/>
            <a:r>
              <a:rPr lang="it-IT" sz="1800" b="1" dirty="0">
                <a:solidFill>
                  <a:schemeClr val="bg2">
                    <a:lumMod val="25000"/>
                  </a:schemeClr>
                </a:solidFill>
              </a:rPr>
              <a:t>Mobilità degli elementi di ancoraggio , denti </a:t>
            </a:r>
            <a:r>
              <a:rPr lang="it-IT" sz="1800" b="1">
                <a:solidFill>
                  <a:schemeClr val="bg2">
                    <a:lumMod val="25000"/>
                  </a:schemeClr>
                </a:solidFill>
              </a:rPr>
              <a:t>o impianti.</a:t>
            </a:r>
            <a:endParaRPr lang="it-IT" sz="1800" b="1" dirty="0">
              <a:solidFill>
                <a:schemeClr val="bg2">
                  <a:lumMod val="25000"/>
                </a:schemeClr>
              </a:solidFill>
            </a:endParaRPr>
          </a:p>
          <a:p>
            <a:pPr algn="l"/>
            <a:r>
              <a:rPr lang="it-IT" sz="1800" b="1" dirty="0">
                <a:solidFill>
                  <a:schemeClr val="bg2">
                    <a:lumMod val="25000"/>
                  </a:schemeClr>
                </a:solidFill>
              </a:rPr>
              <a:t>Le bande customizzate possono a volte creare dei rialzi occlusali indesiderati.</a:t>
            </a:r>
          </a:p>
          <a:p>
            <a:pPr algn="l"/>
            <a:r>
              <a:rPr lang="it-IT" sz="1800" b="1" dirty="0">
                <a:solidFill>
                  <a:schemeClr val="bg2">
                    <a:lumMod val="25000"/>
                  </a:schemeClr>
                </a:solidFill>
              </a:rPr>
              <a:t>Alcune componenti sono costruite in acciaio ferromagnetico.</a:t>
            </a:r>
          </a:p>
          <a:p>
            <a:pPr algn="l"/>
            <a:r>
              <a:rPr lang="it-IT" sz="1800" b="1" dirty="0">
                <a:solidFill>
                  <a:schemeClr val="bg2">
                    <a:lumMod val="25000"/>
                  </a:schemeClr>
                </a:solidFill>
              </a:rPr>
              <a:t>Possono verificarsi fenomeni di allergia verso alcuni componenti (in particolare Cr-Ni)</a:t>
            </a:r>
          </a:p>
          <a:p>
            <a:pPr algn="l"/>
            <a:r>
              <a:rPr lang="it-IT" sz="1800" b="1" dirty="0">
                <a:solidFill>
                  <a:schemeClr val="bg2">
                    <a:lumMod val="25000"/>
                  </a:schemeClr>
                </a:solidFill>
              </a:rPr>
              <a:t>I disgiuntori con rialzi occlusali in acrilico o ad appoggio mucoso (HAAS) possono creare decubiti o favorire l’insorgenza di candida</a:t>
            </a:r>
          </a:p>
          <a:p>
            <a:pPr algn="l"/>
            <a:endParaRPr lang="it-IT" b="1" i="1" dirty="0">
              <a:solidFill>
                <a:schemeClr val="accent1">
                  <a:lumMod val="75000"/>
                </a:schemeClr>
              </a:solidFill>
            </a:endParaRPr>
          </a:p>
        </p:txBody>
      </p:sp>
      <p:sp>
        <p:nvSpPr>
          <p:cNvPr id="12" name="CasellaDiTesto 11">
            <a:extLst>
              <a:ext uri="{FF2B5EF4-FFF2-40B4-BE49-F238E27FC236}">
                <a16:creationId xmlns:a16="http://schemas.microsoft.com/office/drawing/2014/main" xmlns="" id="{458CBA70-BE98-F346-EE60-4E0DB172DB07}"/>
              </a:ext>
            </a:extLst>
          </p:cNvPr>
          <p:cNvSpPr txBox="1"/>
          <p:nvPr/>
        </p:nvSpPr>
        <p:spPr>
          <a:xfrm>
            <a:off x="1196502" y="4562795"/>
            <a:ext cx="10418324" cy="1200329"/>
          </a:xfrm>
          <a:prstGeom prst="rect">
            <a:avLst/>
          </a:prstGeom>
          <a:noFill/>
        </p:spPr>
        <p:txBody>
          <a:bodyPr wrap="square">
            <a:spAutoFit/>
          </a:bodyPr>
          <a:lstStyle/>
          <a:p>
            <a:pPr algn="l"/>
            <a:r>
              <a:rPr lang="it-IT" sz="1800" b="1" i="1" dirty="0">
                <a:solidFill>
                  <a:srgbClr val="990033"/>
                </a:solidFill>
              </a:rPr>
              <a:t>I rischi residui evidenziati non hanno effetti gravi e possono essere gestiti dal clinico che ha in carico il paziente in via estrema rimuovendo il dispositivo</a:t>
            </a:r>
            <a:r>
              <a:rPr lang="it-IT" b="1" i="1" dirty="0">
                <a:solidFill>
                  <a:srgbClr val="990033"/>
                </a:solidFill>
              </a:rPr>
              <a:t>, ed eventualmente sostituirlo con uno più idoneo in termini di materiali o accessori.</a:t>
            </a:r>
            <a:endParaRPr lang="it-IT" sz="1800" b="1" i="1" dirty="0">
              <a:solidFill>
                <a:srgbClr val="990033"/>
              </a:solidFill>
            </a:endParaRPr>
          </a:p>
          <a:p>
            <a:pPr algn="l"/>
            <a:endParaRPr lang="it-IT" sz="1800" b="1" i="1" dirty="0">
              <a:solidFill>
                <a:srgbClr val="990033"/>
              </a:solidFill>
            </a:endParaRPr>
          </a:p>
        </p:txBody>
      </p:sp>
    </p:spTree>
    <p:extLst>
      <p:ext uri="{BB962C8B-B14F-4D97-AF65-F5344CB8AC3E}">
        <p14:creationId xmlns:p14="http://schemas.microsoft.com/office/powerpoint/2010/main" val="3369081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xmlns="" id="{3CDE9C91-4FC2-B995-FE10-24E12B40904C}"/>
              </a:ext>
            </a:extLst>
          </p:cNvPr>
          <p:cNvSpPr>
            <a:spLocks noGrp="1"/>
          </p:cNvSpPr>
          <p:nvPr>
            <p:ph type="ftr" sz="quarter" idx="11"/>
          </p:nvPr>
        </p:nvSpPr>
        <p:spPr/>
        <p:txBody>
          <a:bodyPr/>
          <a:lstStyle/>
          <a:p>
            <a:r>
              <a:rPr lang="it-IT"/>
              <a:t>Sandro Storelli - OBV</a:t>
            </a:r>
          </a:p>
        </p:txBody>
      </p:sp>
      <p:pic>
        <p:nvPicPr>
          <p:cNvPr id="4" name="Immagine 3">
            <a:extLst>
              <a:ext uri="{FF2B5EF4-FFF2-40B4-BE49-F238E27FC236}">
                <a16:creationId xmlns:a16="http://schemas.microsoft.com/office/drawing/2014/main" xmlns="" id="{4659B261-FE78-4BDA-AFEF-6033AA61571C}"/>
              </a:ext>
            </a:extLst>
          </p:cNvPr>
          <p:cNvPicPr>
            <a:picLocks noChangeAspect="1"/>
          </p:cNvPicPr>
          <p:nvPr/>
        </p:nvPicPr>
        <p:blipFill rotWithShape="1">
          <a:blip r:embed="rId2"/>
          <a:srcRect l="13598" t="10187" r="14947" b="19200"/>
          <a:stretch/>
        </p:blipFill>
        <p:spPr>
          <a:xfrm>
            <a:off x="4435813" y="136525"/>
            <a:ext cx="7279417" cy="6312913"/>
          </a:xfrm>
          <a:prstGeom prst="rect">
            <a:avLst/>
          </a:prstGeom>
          <a:ln w="19050">
            <a:solidFill>
              <a:srgbClr val="FFFF00"/>
            </a:solidFill>
            <a:prstDash val="lgDash"/>
          </a:ln>
        </p:spPr>
      </p:pic>
      <p:graphicFrame>
        <p:nvGraphicFramePr>
          <p:cNvPr id="2" name="Tabella 1">
            <a:extLst>
              <a:ext uri="{FF2B5EF4-FFF2-40B4-BE49-F238E27FC236}">
                <a16:creationId xmlns:a16="http://schemas.microsoft.com/office/drawing/2014/main" xmlns="" id="{369C8CFB-8C11-2B23-FF84-2CD9FF1D7ACF}"/>
              </a:ext>
            </a:extLst>
          </p:cNvPr>
          <p:cNvGraphicFramePr>
            <a:graphicFrameLocks noGrp="1"/>
          </p:cNvGraphicFramePr>
          <p:nvPr>
            <p:extLst>
              <p:ext uri="{D42A27DB-BD31-4B8C-83A1-F6EECF244321}">
                <p14:modId xmlns:p14="http://schemas.microsoft.com/office/powerpoint/2010/main" val="2636556851"/>
              </p:ext>
            </p:extLst>
          </p:nvPr>
        </p:nvGraphicFramePr>
        <p:xfrm>
          <a:off x="68094" y="505838"/>
          <a:ext cx="4367720" cy="5943602"/>
        </p:xfrm>
        <a:graphic>
          <a:graphicData uri="http://schemas.openxmlformats.org/drawingml/2006/table">
            <a:tbl>
              <a:tblPr firstRow="1" bandRow="1">
                <a:tableStyleId>{5C22544A-7EE6-4342-B048-85BDC9FD1C3A}</a:tableStyleId>
              </a:tblPr>
              <a:tblGrid>
                <a:gridCol w="4367720">
                  <a:extLst>
                    <a:ext uri="{9D8B030D-6E8A-4147-A177-3AD203B41FA5}">
                      <a16:colId xmlns:a16="http://schemas.microsoft.com/office/drawing/2014/main" xmlns="" val="2721528187"/>
                    </a:ext>
                  </a:extLst>
                </a:gridCol>
              </a:tblGrid>
              <a:tr h="849086">
                <a:tc>
                  <a:txBody>
                    <a:bodyPr/>
                    <a:lstStyle/>
                    <a:p>
                      <a:r>
                        <a:rPr lang="it-IT" sz="1600" dirty="0">
                          <a:solidFill>
                            <a:schemeClr val="accent2">
                              <a:lumMod val="75000"/>
                            </a:schemeClr>
                          </a:solidFill>
                        </a:rPr>
                        <a:t>Disgiuntore </a:t>
                      </a:r>
                      <a:r>
                        <a:rPr lang="it-IT" sz="1600" dirty="0" err="1">
                          <a:solidFill>
                            <a:schemeClr val="accent2">
                              <a:lumMod val="75000"/>
                            </a:schemeClr>
                          </a:solidFill>
                        </a:rPr>
                        <a:t>Hyrax</a:t>
                      </a:r>
                      <a:r>
                        <a:rPr lang="it-IT" sz="1600" dirty="0">
                          <a:solidFill>
                            <a:schemeClr val="accent2">
                              <a:lumMod val="75000"/>
                            </a:schemeClr>
                          </a:solidFill>
                        </a:rPr>
                        <a:t> tradizionale ancorato ai denti e disgiuntore </a:t>
                      </a:r>
                      <a:r>
                        <a:rPr lang="it-IT" sz="1600" dirty="0" err="1">
                          <a:solidFill>
                            <a:schemeClr val="accent2">
                              <a:lumMod val="75000"/>
                            </a:schemeClr>
                          </a:solidFill>
                        </a:rPr>
                        <a:t>Hyrax</a:t>
                      </a:r>
                      <a:r>
                        <a:rPr lang="it-IT" sz="1600" dirty="0">
                          <a:solidFill>
                            <a:schemeClr val="accent2">
                              <a:lumMod val="75000"/>
                            </a:schemeClr>
                          </a:solidFill>
                        </a:rPr>
                        <a:t>  con ancoraggio scheletrico a confronto</a:t>
                      </a:r>
                    </a:p>
                  </a:txBody>
                  <a:tcPr>
                    <a:solidFill>
                      <a:schemeClr val="accent1">
                        <a:lumMod val="40000"/>
                        <a:lumOff val="60000"/>
                      </a:schemeClr>
                    </a:solidFill>
                  </a:tcPr>
                </a:tc>
                <a:extLst>
                  <a:ext uri="{0D108BD9-81ED-4DB2-BD59-A6C34878D82A}">
                    <a16:rowId xmlns:a16="http://schemas.microsoft.com/office/drawing/2014/main" xmlns="" val="3391207829"/>
                  </a:ext>
                </a:extLst>
              </a:tr>
              <a:tr h="849086">
                <a:tc>
                  <a:txBody>
                    <a:bodyPr/>
                    <a:lstStyle/>
                    <a:p>
                      <a:r>
                        <a:rPr lang="it-IT" sz="1600" b="1" dirty="0">
                          <a:solidFill>
                            <a:schemeClr val="accent2">
                              <a:lumMod val="75000"/>
                            </a:schemeClr>
                          </a:solidFill>
                        </a:rPr>
                        <a:t>Benefici clinici della terapia con disgiuntore </a:t>
                      </a:r>
                      <a:r>
                        <a:rPr lang="it-IT" sz="1600" b="1" dirty="0" err="1">
                          <a:solidFill>
                            <a:schemeClr val="accent2">
                              <a:lumMod val="75000"/>
                            </a:schemeClr>
                          </a:solidFill>
                        </a:rPr>
                        <a:t>Hyrax</a:t>
                      </a:r>
                      <a:r>
                        <a:rPr lang="it-IT" sz="1600" b="1" dirty="0">
                          <a:solidFill>
                            <a:schemeClr val="accent2">
                              <a:lumMod val="75000"/>
                            </a:schemeClr>
                          </a:solidFill>
                        </a:rPr>
                        <a:t> tradizionale sui pazienti respiratori orali</a:t>
                      </a:r>
                    </a:p>
                  </a:txBody>
                  <a:tcPr>
                    <a:solidFill>
                      <a:schemeClr val="accent1">
                        <a:lumMod val="20000"/>
                        <a:lumOff val="80000"/>
                      </a:schemeClr>
                    </a:solidFill>
                  </a:tcPr>
                </a:tc>
                <a:extLst>
                  <a:ext uri="{0D108BD9-81ED-4DB2-BD59-A6C34878D82A}">
                    <a16:rowId xmlns:a16="http://schemas.microsoft.com/office/drawing/2014/main" xmlns="" val="1393582512"/>
                  </a:ext>
                </a:extLst>
              </a:tr>
              <a:tr h="849086">
                <a:tc>
                  <a:txBody>
                    <a:bodyPr/>
                    <a:lstStyle/>
                    <a:p>
                      <a:r>
                        <a:rPr lang="it-IT" sz="1600" b="1" dirty="0">
                          <a:solidFill>
                            <a:schemeClr val="accent2">
                              <a:lumMod val="75000"/>
                            </a:schemeClr>
                          </a:solidFill>
                        </a:rPr>
                        <a:t>Disgiuntore </a:t>
                      </a:r>
                      <a:r>
                        <a:rPr lang="it-IT" sz="1600" b="1" dirty="0" err="1">
                          <a:solidFill>
                            <a:schemeClr val="accent2">
                              <a:lumMod val="75000"/>
                            </a:schemeClr>
                          </a:solidFill>
                        </a:rPr>
                        <a:t>Hyrax</a:t>
                      </a:r>
                      <a:r>
                        <a:rPr lang="it-IT" sz="1600" b="1" dirty="0">
                          <a:solidFill>
                            <a:schemeClr val="accent2">
                              <a:lumMod val="75000"/>
                            </a:schemeClr>
                          </a:solidFill>
                        </a:rPr>
                        <a:t> ancorato sui denti e disgiuntore </a:t>
                      </a:r>
                      <a:r>
                        <a:rPr lang="it-IT" sz="1600" b="1" dirty="0" err="1">
                          <a:solidFill>
                            <a:schemeClr val="accent2">
                              <a:lumMod val="75000"/>
                            </a:schemeClr>
                          </a:solidFill>
                        </a:rPr>
                        <a:t>Hyrax</a:t>
                      </a:r>
                      <a:r>
                        <a:rPr lang="it-IT" sz="1600" b="1" dirty="0">
                          <a:solidFill>
                            <a:schemeClr val="accent2">
                              <a:lumMod val="75000"/>
                            </a:schemeClr>
                          </a:solidFill>
                        </a:rPr>
                        <a:t> con ancoraggio su mini viti (M.A.R.P.E.)</a:t>
                      </a:r>
                    </a:p>
                  </a:txBody>
                  <a:tcPr>
                    <a:solidFill>
                      <a:schemeClr val="accent1">
                        <a:lumMod val="40000"/>
                        <a:lumOff val="60000"/>
                      </a:schemeClr>
                    </a:solidFill>
                  </a:tcPr>
                </a:tc>
                <a:extLst>
                  <a:ext uri="{0D108BD9-81ED-4DB2-BD59-A6C34878D82A}">
                    <a16:rowId xmlns:a16="http://schemas.microsoft.com/office/drawing/2014/main" xmlns="" val="3140119261"/>
                  </a:ext>
                </a:extLst>
              </a:tr>
              <a:tr h="849086">
                <a:tc>
                  <a:txBody>
                    <a:bodyPr/>
                    <a:lstStyle/>
                    <a:p>
                      <a:r>
                        <a:rPr lang="it-IT" sz="1600" b="1" dirty="0">
                          <a:solidFill>
                            <a:schemeClr val="accent2">
                              <a:lumMod val="75000"/>
                            </a:schemeClr>
                          </a:solidFill>
                        </a:rPr>
                        <a:t>Disgiuntore </a:t>
                      </a:r>
                      <a:r>
                        <a:rPr lang="it-IT" sz="1600" b="1" dirty="0" err="1">
                          <a:solidFill>
                            <a:schemeClr val="accent2">
                              <a:lumMod val="75000"/>
                            </a:schemeClr>
                          </a:solidFill>
                        </a:rPr>
                        <a:t>Hyrax</a:t>
                      </a:r>
                      <a:r>
                        <a:rPr lang="it-IT" sz="1600" b="1" dirty="0">
                          <a:solidFill>
                            <a:schemeClr val="accent2">
                              <a:lumMod val="75000"/>
                            </a:schemeClr>
                          </a:solidFill>
                        </a:rPr>
                        <a:t> con mini viti e disgiuntore con rialzi in resina (ver. Mc </a:t>
                      </a:r>
                      <a:r>
                        <a:rPr lang="it-IT" sz="1600" b="1" dirty="0" err="1">
                          <a:solidFill>
                            <a:schemeClr val="accent2">
                              <a:lumMod val="75000"/>
                            </a:schemeClr>
                          </a:solidFill>
                        </a:rPr>
                        <a:t>Namara</a:t>
                      </a:r>
                      <a:r>
                        <a:rPr lang="it-IT" sz="1600" b="1" dirty="0">
                          <a:solidFill>
                            <a:schemeClr val="accent2">
                              <a:lumMod val="75000"/>
                            </a:schemeClr>
                          </a:solidFill>
                        </a:rPr>
                        <a:t>).</a:t>
                      </a:r>
                    </a:p>
                    <a:p>
                      <a:r>
                        <a:rPr lang="it-IT" sz="1600" b="1" dirty="0">
                          <a:solidFill>
                            <a:schemeClr val="accent2">
                              <a:lumMod val="75000"/>
                            </a:schemeClr>
                          </a:solidFill>
                        </a:rPr>
                        <a:t>Effetti sul trattamento delle III° classi</a:t>
                      </a:r>
                    </a:p>
                  </a:txBody>
                  <a:tcPr>
                    <a:solidFill>
                      <a:schemeClr val="accent1">
                        <a:lumMod val="20000"/>
                        <a:lumOff val="80000"/>
                      </a:schemeClr>
                    </a:solidFill>
                  </a:tcPr>
                </a:tc>
                <a:extLst>
                  <a:ext uri="{0D108BD9-81ED-4DB2-BD59-A6C34878D82A}">
                    <a16:rowId xmlns:a16="http://schemas.microsoft.com/office/drawing/2014/main" xmlns="" val="2230549710"/>
                  </a:ext>
                </a:extLst>
              </a:tr>
              <a:tr h="849086">
                <a:tc>
                  <a:txBody>
                    <a:bodyPr/>
                    <a:lstStyle/>
                    <a:p>
                      <a:r>
                        <a:rPr lang="it-IT" sz="1600" b="1" dirty="0">
                          <a:solidFill>
                            <a:schemeClr val="accent2">
                              <a:lumMod val="75000"/>
                            </a:schemeClr>
                          </a:solidFill>
                        </a:rPr>
                        <a:t>Disgiuntore </a:t>
                      </a:r>
                      <a:r>
                        <a:rPr lang="it-IT" sz="1600" b="1" dirty="0" err="1">
                          <a:solidFill>
                            <a:schemeClr val="accent2">
                              <a:lumMod val="75000"/>
                            </a:schemeClr>
                          </a:solidFill>
                        </a:rPr>
                        <a:t>Hyrax</a:t>
                      </a:r>
                      <a:r>
                        <a:rPr lang="it-IT" sz="1600" b="1" dirty="0">
                          <a:solidFill>
                            <a:schemeClr val="accent2">
                              <a:lumMod val="75000"/>
                            </a:schemeClr>
                          </a:solidFill>
                        </a:rPr>
                        <a:t>  e disgiuntore sec. HAAS ancorati su elementi decidui.</a:t>
                      </a:r>
                    </a:p>
                    <a:p>
                      <a:r>
                        <a:rPr lang="it-IT" sz="1600" b="1" dirty="0">
                          <a:solidFill>
                            <a:schemeClr val="accent2">
                              <a:lumMod val="75000"/>
                            </a:schemeClr>
                          </a:solidFill>
                        </a:rPr>
                        <a:t>Benefici clinici</a:t>
                      </a:r>
                    </a:p>
                  </a:txBody>
                  <a:tcPr>
                    <a:solidFill>
                      <a:schemeClr val="accent1">
                        <a:lumMod val="40000"/>
                        <a:lumOff val="60000"/>
                      </a:schemeClr>
                    </a:solidFill>
                  </a:tcPr>
                </a:tc>
                <a:extLst>
                  <a:ext uri="{0D108BD9-81ED-4DB2-BD59-A6C34878D82A}">
                    <a16:rowId xmlns:a16="http://schemas.microsoft.com/office/drawing/2014/main" xmlns="" val="498545411"/>
                  </a:ext>
                </a:extLst>
              </a:tr>
              <a:tr h="849086">
                <a:tc>
                  <a:txBody>
                    <a:bodyPr/>
                    <a:lstStyle/>
                    <a:p>
                      <a:r>
                        <a:rPr lang="it-IT" sz="1600" b="1" dirty="0">
                          <a:solidFill>
                            <a:schemeClr val="accent2">
                              <a:lumMod val="75000"/>
                            </a:schemeClr>
                          </a:solidFill>
                        </a:rPr>
                        <a:t>Confronto tra il disgiuntore </a:t>
                      </a:r>
                      <a:r>
                        <a:rPr lang="it-IT" sz="1600" b="1" dirty="0" err="1">
                          <a:solidFill>
                            <a:schemeClr val="accent2">
                              <a:lumMod val="75000"/>
                            </a:schemeClr>
                          </a:solidFill>
                        </a:rPr>
                        <a:t>Hyrax</a:t>
                      </a:r>
                      <a:r>
                        <a:rPr lang="it-IT" sz="1600" b="1" dirty="0">
                          <a:solidFill>
                            <a:schemeClr val="accent2">
                              <a:lumMod val="75000"/>
                            </a:schemeClr>
                          </a:solidFill>
                        </a:rPr>
                        <a:t> e il disgiuntore LEAF EXPANDER,</a:t>
                      </a:r>
                    </a:p>
                    <a:p>
                      <a:r>
                        <a:rPr lang="it-IT" sz="1600" b="1" dirty="0">
                          <a:solidFill>
                            <a:schemeClr val="accent2">
                              <a:lumMod val="75000"/>
                            </a:schemeClr>
                          </a:solidFill>
                        </a:rPr>
                        <a:t>Effetti sulla sutura e tessuti parodontali</a:t>
                      </a:r>
                    </a:p>
                  </a:txBody>
                  <a:tcPr>
                    <a:solidFill>
                      <a:schemeClr val="accent1">
                        <a:lumMod val="20000"/>
                        <a:lumOff val="80000"/>
                      </a:schemeClr>
                    </a:solidFill>
                  </a:tcPr>
                </a:tc>
                <a:extLst>
                  <a:ext uri="{0D108BD9-81ED-4DB2-BD59-A6C34878D82A}">
                    <a16:rowId xmlns:a16="http://schemas.microsoft.com/office/drawing/2014/main" xmlns="" val="3837103995"/>
                  </a:ext>
                </a:extLst>
              </a:tr>
              <a:tr h="849086">
                <a:tc>
                  <a:txBody>
                    <a:bodyPr/>
                    <a:lstStyle/>
                    <a:p>
                      <a:r>
                        <a:rPr lang="it-IT" sz="1600" b="1" dirty="0">
                          <a:solidFill>
                            <a:schemeClr val="accent2">
                              <a:lumMod val="75000"/>
                            </a:schemeClr>
                          </a:solidFill>
                        </a:rPr>
                        <a:t>Effetti del disgiuntore </a:t>
                      </a:r>
                      <a:r>
                        <a:rPr lang="it-IT" sz="1600" b="1" dirty="0" err="1">
                          <a:solidFill>
                            <a:schemeClr val="accent2">
                              <a:lumMod val="75000"/>
                            </a:schemeClr>
                          </a:solidFill>
                        </a:rPr>
                        <a:t>Hyrax</a:t>
                      </a:r>
                      <a:r>
                        <a:rPr lang="it-IT" sz="1600" b="1" dirty="0">
                          <a:solidFill>
                            <a:schemeClr val="accent2">
                              <a:lumMod val="75000"/>
                            </a:schemeClr>
                          </a:solidFill>
                        </a:rPr>
                        <a:t> nei differenti stadi di sviluppo dentale nella morfologia del palato.</a:t>
                      </a:r>
                    </a:p>
                  </a:txBody>
                  <a:tcPr>
                    <a:solidFill>
                      <a:schemeClr val="accent1">
                        <a:lumMod val="40000"/>
                        <a:lumOff val="60000"/>
                      </a:schemeClr>
                    </a:solidFill>
                  </a:tcPr>
                </a:tc>
                <a:extLst>
                  <a:ext uri="{0D108BD9-81ED-4DB2-BD59-A6C34878D82A}">
                    <a16:rowId xmlns:a16="http://schemas.microsoft.com/office/drawing/2014/main" xmlns="" val="32959283"/>
                  </a:ext>
                </a:extLst>
              </a:tr>
            </a:tbl>
          </a:graphicData>
        </a:graphic>
      </p:graphicFrame>
    </p:spTree>
    <p:extLst>
      <p:ext uri="{BB962C8B-B14F-4D97-AF65-F5344CB8AC3E}">
        <p14:creationId xmlns:p14="http://schemas.microsoft.com/office/powerpoint/2010/main" val="40457134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CHECK" val="0"/>
  <p:tag name="ARTICULATE_REFERENCE_ID" val="9dcfbe61-ae68-4abf-9a0d-2378397c9dfe"/>
  <p:tag name="ARTICULATE_DESIGN_ID_FILO" val="x5TP1x3S"/>
  <p:tag name="ARTICULATE_DESIGN_ID_SEZIONE" val="SaZss2Jg"/>
  <p:tag name="ARTICULATE_DESIGN_ID_TEMA DI OFFICE" val="RxXpR2CP"/>
  <p:tag name="ARTICULATE_USED_PAGE_ORIENTATION" val="1"/>
  <p:tag name="ARTICULATE_USED_PAGE_SIZE" val="7"/>
  <p:tag name="TAG_BACKING_FORM_KEY" val="722302-c:\users\nb docente\documents\template presentazioni [salvato automaticamente].pptx"/>
  <p:tag name="ARTICULATE_PRESENTER_VERSION" val="8"/>
  <p:tag name="ARTICULATE_REFERENCE_COUNT" val="0"/>
  <p:tag name="ARTICULATE_PLAYER_GLOSSARY_XML" val="&lt;?xml version=&quot;1.0&quot; encoding=&quot;utf-16&quot;?&gt;&lt;glossary xmlns:xsi=&quot;http://www.w3.org/2001/XMLSchema-instance&quot; xmlns:xsd=&quot;http://www.w3.org/2001/XMLSchema&quot;&gt;&lt;terms /&gt;&lt;/glossary&gt;"/>
  <p:tag name="ARTICULATE_SLIDE_THUMBNAIL_REFRESH" val="1"/>
  <p:tag name="ARTICULATE_SLIDE_COUNT" val="9"/>
  <p:tag name="ARTICULATE_PROJECT_OPEN" val="0"/>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2261</TotalTime>
  <Words>924</Words>
  <Application>Microsoft Office PowerPoint</Application>
  <PresentationFormat>Widescreen</PresentationFormat>
  <Paragraphs>85</Paragraphs>
  <Slides>20</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20</vt:i4>
      </vt:variant>
    </vt:vector>
  </HeadingPairs>
  <TitlesOfParts>
    <vt:vector size="26" baseType="lpstr">
      <vt:lpstr>Arial</vt:lpstr>
      <vt:lpstr>Calibri</vt:lpstr>
      <vt:lpstr>Calibri Light</vt:lpstr>
      <vt:lpstr>roboto</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Disgiuntore Hyrax tradizionale ancorato ai denti e disgiuntore Hyrax  con ancoraggio scheletrico a confronto nella disgiunzione chirurgicamente assistita. </vt:lpstr>
      <vt:lpstr>Benefici clinici della terapia con disgiuntore Hyrax tradizionale sui pazienti respiratori orali </vt:lpstr>
      <vt:lpstr>Disgiuntore Hyrax ancorato sui denti e disgiuntore Hyrax con ancoraggio su mini viti (M.A.R.P.E.) </vt:lpstr>
      <vt:lpstr>Disgiuntore Hyrax su mini viti e disgiuntore con rialzi in resina (ver. Mc Namara). Effetti sul trattamento delle III° classi </vt:lpstr>
      <vt:lpstr>Disgiuntore Hyrax  e disgiuntore sec. HAAS ancorati su elementi decidui. Benefici clinici </vt:lpstr>
      <vt:lpstr>Confronto tra il disgiuntore Hyrax e il disgiuntore LEAF EXPANDER: Effetti sulla sutura e tessuti parodontali </vt:lpstr>
      <vt:lpstr>Effetti del disgiuntore Hyrax nei differenti stadi di sviluppo dentale nella morfologia del palato. </vt:lpstr>
      <vt:lpstr>CONFRONTO DEI CAMBIAMENTI DELLA CAVITA’ NASALE  CON ESPANSORE AD APERTURA DIFFERENZIALE E DISGIUNTORE A VENTAGLIO </vt:lpstr>
      <vt:lpstr> Confronto sui cambiamenti del volume e della superficie  palatale nei pazienti trattati con espansori palatali Haas convenzionali ed espansori palatali supportati da miniviti (Haas modificati)</vt:lpstr>
      <vt:lpstr> STUDIO SUGLI EFFETTI DELL’ESPANSORE A VENTAGLIO SULLA FONETICA NEI PAZIENTI AFFETTI DA PALATOSCHISI PRIMA DELL’INTERVENTO</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NB DOCENTE</dc:creator>
  <cp:lastModifiedBy>Sandro Storelli</cp:lastModifiedBy>
  <cp:revision>285</cp:revision>
  <cp:lastPrinted>2020-09-08T08:10:24Z</cp:lastPrinted>
  <dcterms:created xsi:type="dcterms:W3CDTF">2019-07-08T07:46:07Z</dcterms:created>
  <dcterms:modified xsi:type="dcterms:W3CDTF">2024-04-10T12:13:02Z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template presentazioni</vt:lpwstr>
  </property>
  <property fmtid="{D5CDD505-2E9C-101B-9397-08002B2CF9AE}" pid="4" name="ArticulateProjectVersion">
    <vt:lpwstr>8</vt:lpwstr>
  </property>
  <property fmtid="{D5CDD505-2E9C-101B-9397-08002B2CF9AE}" pid="5" name="ArticulateGUID">
    <vt:lpwstr>A2EE2CCE-F22D-4595-BC65-78645FEC0422</vt:lpwstr>
  </property>
  <property fmtid="{D5CDD505-2E9C-101B-9397-08002B2CF9AE}" pid="6" name="ArticulateProjectFull">
    <vt:lpwstr>C:\Users\NB DOCENTE\Documents\FAD\revSS_definitiva_LO11_I REQUISITI GENERALI SICUREZZA E PRESTAZIONE.ppta</vt:lpwstr>
  </property>
</Properties>
</file>