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01" r:id="rId2"/>
    <p:sldId id="403" r:id="rId3"/>
    <p:sldId id="406" r:id="rId4"/>
    <p:sldId id="405" r:id="rId5"/>
    <p:sldId id="407" r:id="rId6"/>
    <p:sldId id="40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99FF"/>
    <a:srgbClr val="000099"/>
    <a:srgbClr val="0066FF"/>
    <a:srgbClr val="0432FF"/>
    <a:srgbClr val="00CC99"/>
    <a:srgbClr val="FFFF99"/>
    <a:srgbClr val="FF3399"/>
    <a:srgbClr val="990000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8" autoAdjust="0"/>
    <p:restoredTop sz="94545" autoAdjust="0"/>
  </p:normalViewPr>
  <p:slideViewPr>
    <p:cSldViewPr snapToGrid="0" snapToObjects="1">
      <p:cViewPr varScale="1">
        <p:scale>
          <a:sx n="110" d="100"/>
          <a:sy n="110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F5FF5495-BC1A-46D3-9DAC-C69BD1713D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E93B3804-F6CC-4BC9-B47C-D6DB54AC78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C8C61-B671-4CE1-9FB9-6148B31657A4}" type="datetimeFigureOut">
              <a:rPr lang="it-IT" smtClean="0"/>
              <a:t>03/10/2023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53FF904B-7E0A-438E-878C-2058FDC883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12B77973-80DC-42E9-BF6C-68279C3A85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A7316-AF2F-4B02-878D-836F7ECB71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244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66364-C9AD-B843-BFF1-C4A8C2491155}" type="datetimeFigureOut">
              <a:rPr lang="it-IT" smtClean="0"/>
              <a:t>03/10/2023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87A1C-47D7-824F-8F01-50BE70D21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050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7A1C-47D7-824F-8F01-50BE70D2146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58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686-747E-F64F-BE68-7601E6B03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75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686-747E-F64F-BE68-7601E6B03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11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686-747E-F64F-BE68-7601E6B03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86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686-747E-F64F-BE68-7601E6B03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97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686-747E-F64F-BE68-7601E6B03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05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686-747E-F64F-BE68-7601E6B03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65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686-747E-F64F-BE68-7601E6B03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46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686-747E-F64F-BE68-7601E6B03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83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686-747E-F64F-BE68-7601E6B03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46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686-747E-F64F-BE68-7601E6B03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94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686-747E-F64F-BE68-7601E6B03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22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9686-747E-F64F-BE68-7601E6B03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91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43807" t="44522" r="25428" b="14170"/>
          <a:stretch/>
        </p:blipFill>
        <p:spPr>
          <a:xfrm>
            <a:off x="905157" y="1859319"/>
            <a:ext cx="6685471" cy="486215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34964" t="7834" r="34870" b="85294"/>
          <a:stretch/>
        </p:blipFill>
        <p:spPr>
          <a:xfrm>
            <a:off x="0" y="123505"/>
            <a:ext cx="8674939" cy="107036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34964" t="21287" r="34870" b="73109"/>
          <a:stretch/>
        </p:blipFill>
        <p:spPr>
          <a:xfrm>
            <a:off x="1022769" y="1310871"/>
            <a:ext cx="6629400" cy="667022"/>
          </a:xfrm>
          <a:prstGeom prst="rect">
            <a:avLst/>
          </a:prstGeom>
          <a:ln>
            <a:solidFill>
              <a:srgbClr val="009999"/>
            </a:solidFill>
          </a:ln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26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63335" y="1232806"/>
            <a:ext cx="83357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La manifattura additiva nel medicale </a:t>
            </a:r>
          </a:p>
          <a:p>
            <a:r>
              <a:rPr lang="it-IT" sz="2000" dirty="0" smtClean="0">
                <a:solidFill>
                  <a:srgbClr val="21253E"/>
                </a:solidFill>
              </a:rPr>
              <a:t>trova applicazioni </a:t>
            </a:r>
            <a:r>
              <a:rPr lang="it-IT" sz="2000" dirty="0">
                <a:solidFill>
                  <a:srgbClr val="21253E"/>
                </a:solidFill>
              </a:rPr>
              <a:t>che spaziano dalla stampa di </a:t>
            </a:r>
            <a:r>
              <a:rPr lang="it-IT" sz="2000" b="1" dirty="0">
                <a:solidFill>
                  <a:srgbClr val="21253E"/>
                </a:solidFill>
              </a:rPr>
              <a:t>modelli anatomici </a:t>
            </a:r>
            <a:r>
              <a:rPr lang="it-IT" sz="2000" dirty="0">
                <a:solidFill>
                  <a:srgbClr val="21253E"/>
                </a:solidFill>
              </a:rPr>
              <a:t>per il planning </a:t>
            </a:r>
            <a:r>
              <a:rPr lang="it-IT" sz="2000" dirty="0" err="1">
                <a:solidFill>
                  <a:srgbClr val="21253E"/>
                </a:solidFill>
              </a:rPr>
              <a:t>prechirurgico</a:t>
            </a:r>
            <a:r>
              <a:rPr lang="it-IT" sz="2000" dirty="0">
                <a:solidFill>
                  <a:srgbClr val="21253E"/>
                </a:solidFill>
              </a:rPr>
              <a:t> a </a:t>
            </a:r>
            <a:r>
              <a:rPr lang="it-IT" sz="2000" b="1" dirty="0" smtClean="0">
                <a:solidFill>
                  <a:srgbClr val="21253E"/>
                </a:solidFill>
              </a:rPr>
              <a:t>DM altamente </a:t>
            </a:r>
            <a:r>
              <a:rPr lang="it-IT" sz="2000" b="1" dirty="0" err="1">
                <a:solidFill>
                  <a:srgbClr val="21253E"/>
                </a:solidFill>
              </a:rPr>
              <a:t>customizzati</a:t>
            </a:r>
            <a:r>
              <a:rPr lang="it-IT" sz="2000" b="1" dirty="0">
                <a:solidFill>
                  <a:srgbClr val="21253E"/>
                </a:solidFill>
              </a:rPr>
              <a:t> </a:t>
            </a:r>
            <a:r>
              <a:rPr lang="it-IT" sz="2000" dirty="0" smtClean="0">
                <a:solidFill>
                  <a:srgbClr val="21253E"/>
                </a:solidFill>
              </a:rPr>
              <a:t>sul </a:t>
            </a:r>
            <a:r>
              <a:rPr lang="it-IT" sz="2000" dirty="0">
                <a:solidFill>
                  <a:srgbClr val="21253E"/>
                </a:solidFill>
              </a:rPr>
              <a:t>paziente, e alla stampa di </a:t>
            </a:r>
            <a:r>
              <a:rPr lang="it-IT" sz="2000" b="1" dirty="0">
                <a:solidFill>
                  <a:srgbClr val="21253E"/>
                </a:solidFill>
              </a:rPr>
              <a:t>materiale biologico </a:t>
            </a:r>
            <a:r>
              <a:rPr lang="it-IT" sz="2000" dirty="0">
                <a:solidFill>
                  <a:srgbClr val="21253E"/>
                </a:solidFill>
              </a:rPr>
              <a:t>(</a:t>
            </a:r>
            <a:r>
              <a:rPr lang="it-IT" sz="2000" i="1" dirty="0" err="1">
                <a:solidFill>
                  <a:srgbClr val="21253E"/>
                </a:solidFill>
              </a:rPr>
              <a:t>bioprinting</a:t>
            </a:r>
            <a:r>
              <a:rPr lang="it-IT" sz="2000" dirty="0" smtClean="0">
                <a:solidFill>
                  <a:srgbClr val="21253E"/>
                </a:solidFill>
              </a:rPr>
              <a:t>).</a:t>
            </a:r>
          </a:p>
          <a:p>
            <a:endParaRPr lang="it-IT" sz="2000" dirty="0">
              <a:solidFill>
                <a:srgbClr val="21253E"/>
              </a:solidFill>
            </a:endParaRPr>
          </a:p>
          <a:p>
            <a:endParaRPr lang="it-IT" sz="2000" dirty="0" smtClean="0">
              <a:solidFill>
                <a:srgbClr val="21253E"/>
              </a:solidFill>
            </a:endParaRPr>
          </a:p>
          <a:p>
            <a:endParaRPr lang="it-IT" sz="2000" dirty="0" smtClean="0">
              <a:solidFill>
                <a:srgbClr val="21253E"/>
              </a:solidFill>
            </a:endParaRPr>
          </a:p>
          <a:p>
            <a:r>
              <a:rPr lang="it-IT" sz="2000" dirty="0" smtClean="0">
                <a:solidFill>
                  <a:srgbClr val="21253E"/>
                </a:solidFill>
              </a:rPr>
              <a:t>Le </a:t>
            </a:r>
            <a:r>
              <a:rPr lang="it-IT" sz="2000" dirty="0">
                <a:solidFill>
                  <a:srgbClr val="21253E"/>
                </a:solidFill>
              </a:rPr>
              <a:t>potenzialità di </a:t>
            </a:r>
            <a:r>
              <a:rPr lang="it-IT" sz="2000" b="1" dirty="0">
                <a:solidFill>
                  <a:srgbClr val="21253E"/>
                </a:solidFill>
              </a:rPr>
              <a:t>diagnosi</a:t>
            </a:r>
            <a:r>
              <a:rPr lang="it-IT" sz="2000" dirty="0">
                <a:solidFill>
                  <a:srgbClr val="21253E"/>
                </a:solidFill>
              </a:rPr>
              <a:t> e di </a:t>
            </a:r>
            <a:r>
              <a:rPr lang="it-IT" sz="2000" b="1" dirty="0">
                <a:solidFill>
                  <a:srgbClr val="21253E"/>
                </a:solidFill>
              </a:rPr>
              <a:t>trattamento</a:t>
            </a:r>
            <a:r>
              <a:rPr lang="it-IT" sz="2000" dirty="0">
                <a:solidFill>
                  <a:srgbClr val="21253E"/>
                </a:solidFill>
              </a:rPr>
              <a:t> che questa tecnologia introduce sono altamente innovative. </a:t>
            </a:r>
            <a:r>
              <a:rPr lang="it-IT" sz="2000" dirty="0" smtClean="0">
                <a:solidFill>
                  <a:srgbClr val="21253E"/>
                </a:solidFill>
              </a:rPr>
              <a:t/>
            </a:r>
            <a:br>
              <a:rPr lang="it-IT" sz="2000" dirty="0" smtClean="0">
                <a:solidFill>
                  <a:srgbClr val="21253E"/>
                </a:solidFill>
              </a:rPr>
            </a:br>
            <a:r>
              <a:rPr lang="it-IT" sz="800" dirty="0" smtClean="0">
                <a:solidFill>
                  <a:srgbClr val="21253E"/>
                </a:solidFill>
              </a:rPr>
              <a:t/>
            </a:r>
            <a:br>
              <a:rPr lang="it-IT" sz="800" dirty="0" smtClean="0">
                <a:solidFill>
                  <a:srgbClr val="21253E"/>
                </a:solidFill>
              </a:rPr>
            </a:br>
            <a:r>
              <a:rPr lang="it-IT" sz="2000" dirty="0" smtClean="0">
                <a:solidFill>
                  <a:srgbClr val="21253E"/>
                </a:solidFill>
              </a:rPr>
              <a:t>Tuttavia</a:t>
            </a:r>
            <a:r>
              <a:rPr lang="it-IT" sz="2000" dirty="0">
                <a:solidFill>
                  <a:srgbClr val="21253E"/>
                </a:solidFill>
              </a:rPr>
              <a:t>, non solo </a:t>
            </a:r>
            <a:r>
              <a:rPr lang="it-IT" sz="2000" b="1" dirty="0" smtClean="0">
                <a:solidFill>
                  <a:srgbClr val="21253E"/>
                </a:solidFill>
              </a:rPr>
              <a:t>il MDR non </a:t>
            </a:r>
            <a:r>
              <a:rPr lang="it-IT" sz="2000" b="1" dirty="0">
                <a:solidFill>
                  <a:srgbClr val="21253E"/>
                </a:solidFill>
              </a:rPr>
              <a:t>disciplina in maniera specifica i </a:t>
            </a:r>
            <a:r>
              <a:rPr lang="it-IT" sz="2000" b="1" dirty="0" smtClean="0">
                <a:solidFill>
                  <a:srgbClr val="21253E"/>
                </a:solidFill>
              </a:rPr>
              <a:t>dispositivi medici </a:t>
            </a:r>
            <a:r>
              <a:rPr lang="it-IT" sz="2000" b="1" dirty="0">
                <a:solidFill>
                  <a:srgbClr val="21253E"/>
                </a:solidFill>
              </a:rPr>
              <a:t>stampati in 3D</a:t>
            </a:r>
            <a:r>
              <a:rPr lang="it-IT" sz="2000" dirty="0">
                <a:solidFill>
                  <a:srgbClr val="21253E"/>
                </a:solidFill>
              </a:rPr>
              <a:t>, ma </a:t>
            </a:r>
            <a:r>
              <a:rPr lang="it-IT" sz="2000" dirty="0" smtClean="0">
                <a:solidFill>
                  <a:srgbClr val="21253E"/>
                </a:solidFill>
              </a:rPr>
              <a:t>il risultato </a:t>
            </a:r>
            <a:r>
              <a:rPr lang="it-IT" sz="2000" dirty="0">
                <a:solidFill>
                  <a:srgbClr val="21253E"/>
                </a:solidFill>
              </a:rPr>
              <a:t>del processo di manifattura additiva non in tutti i casi può essere fatto rientrare nella categoria del </a:t>
            </a:r>
            <a:r>
              <a:rPr lang="it-IT" sz="2000" dirty="0" smtClean="0">
                <a:solidFill>
                  <a:srgbClr val="21253E"/>
                </a:solidFill>
              </a:rPr>
              <a:t>DM </a:t>
            </a:r>
            <a:r>
              <a:rPr lang="it-IT" sz="2000" dirty="0">
                <a:solidFill>
                  <a:srgbClr val="21253E"/>
                </a:solidFill>
              </a:rPr>
              <a:t>così come definito dall’articolo 2 del </a:t>
            </a:r>
            <a:r>
              <a:rPr lang="it-IT" sz="2000" dirty="0" smtClean="0">
                <a:solidFill>
                  <a:srgbClr val="21253E"/>
                </a:solidFill>
              </a:rPr>
              <a:t>MDR.</a:t>
            </a:r>
            <a:r>
              <a:rPr lang="it-IT" sz="1000" dirty="0">
                <a:solidFill>
                  <a:srgbClr val="21253E"/>
                </a:solidFill>
              </a:rPr>
              <a:t/>
            </a:r>
            <a:br>
              <a:rPr lang="it-IT" sz="1000" dirty="0">
                <a:solidFill>
                  <a:srgbClr val="21253E"/>
                </a:solidFill>
              </a:rPr>
            </a:br>
            <a:r>
              <a:rPr lang="it-IT" sz="1000" dirty="0">
                <a:solidFill>
                  <a:srgbClr val="21253E"/>
                </a:solidFill>
              </a:rPr>
              <a:t/>
            </a:r>
            <a:br>
              <a:rPr lang="it-IT" sz="1000" dirty="0">
                <a:solidFill>
                  <a:srgbClr val="21253E"/>
                </a:solidFill>
              </a:rPr>
            </a:br>
            <a:endParaRPr lang="it-IT" sz="1000" b="0" i="0" dirty="0">
              <a:solidFill>
                <a:srgbClr val="21253E"/>
              </a:solidFill>
              <a:effectLst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4964" t="21287" r="34870" b="73109"/>
          <a:stretch/>
        </p:blipFill>
        <p:spPr>
          <a:xfrm>
            <a:off x="658842" y="359229"/>
            <a:ext cx="4727531" cy="475664"/>
          </a:xfrm>
          <a:prstGeom prst="rect">
            <a:avLst/>
          </a:prstGeom>
          <a:ln>
            <a:solidFill>
              <a:srgbClr val="009999"/>
            </a:solidFill>
          </a:ln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pic>
        <p:nvPicPr>
          <p:cNvPr id="7" name="Picture 8" descr="What New Advances are there in 3D Bioprinting Tissues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b="19515"/>
          <a:stretch/>
        </p:blipFill>
        <p:spPr bwMode="auto">
          <a:xfrm>
            <a:off x="6347873" y="2367643"/>
            <a:ext cx="1765159" cy="109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63335" y="651666"/>
            <a:ext cx="83357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Utilizzo diagnostico</a:t>
            </a:r>
            <a:r>
              <a:rPr lang="it-IT" sz="2400" b="1" dirty="0" smtClean="0">
                <a:solidFill>
                  <a:srgbClr val="008080"/>
                </a:solidFill>
              </a:rPr>
              <a:t/>
            </a:r>
            <a:br>
              <a:rPr lang="it-IT" sz="2400" b="1" dirty="0" smtClean="0">
                <a:solidFill>
                  <a:srgbClr val="008080"/>
                </a:solidFill>
              </a:rPr>
            </a:br>
            <a:r>
              <a:rPr lang="it-IT" sz="800" b="1" dirty="0" smtClean="0">
                <a:solidFill>
                  <a:srgbClr val="008080"/>
                </a:solidFill>
              </a:rPr>
              <a:t/>
            </a:r>
            <a:br>
              <a:rPr lang="it-IT" sz="800" b="1" dirty="0" smtClean="0">
                <a:solidFill>
                  <a:srgbClr val="008080"/>
                </a:solidFill>
              </a:rPr>
            </a:br>
            <a:r>
              <a:rPr lang="it-IT" dirty="0" smtClean="0">
                <a:solidFill>
                  <a:srgbClr val="21253E"/>
                </a:solidFill>
              </a:rPr>
              <a:t>I </a:t>
            </a:r>
            <a:r>
              <a:rPr lang="it-IT" b="1" dirty="0" smtClean="0">
                <a:solidFill>
                  <a:srgbClr val="21253E"/>
                </a:solidFill>
              </a:rPr>
              <a:t>modelli </a:t>
            </a:r>
            <a:r>
              <a:rPr lang="it-IT" b="1" dirty="0">
                <a:solidFill>
                  <a:srgbClr val="21253E"/>
                </a:solidFill>
              </a:rPr>
              <a:t>anatomici per il planning </a:t>
            </a:r>
            <a:r>
              <a:rPr lang="it-IT" b="1" dirty="0" smtClean="0">
                <a:solidFill>
                  <a:srgbClr val="21253E"/>
                </a:solidFill>
              </a:rPr>
              <a:t>preoperatorio</a:t>
            </a:r>
            <a:r>
              <a:rPr lang="it-IT" dirty="0" smtClean="0">
                <a:solidFill>
                  <a:srgbClr val="21253E"/>
                </a:solidFill>
              </a:rPr>
              <a:t>, sono prototipi </a:t>
            </a:r>
            <a:r>
              <a:rPr lang="it-IT" dirty="0">
                <a:solidFill>
                  <a:srgbClr val="21253E"/>
                </a:solidFill>
              </a:rPr>
              <a:t>tridimensionali di lesioni corporee, ricavati </a:t>
            </a:r>
            <a:r>
              <a:rPr lang="it-IT" dirty="0" smtClean="0">
                <a:solidFill>
                  <a:srgbClr val="21253E"/>
                </a:solidFill>
              </a:rPr>
              <a:t>dalla </a:t>
            </a:r>
            <a:r>
              <a:rPr lang="it-IT" dirty="0">
                <a:solidFill>
                  <a:srgbClr val="21253E"/>
                </a:solidFill>
              </a:rPr>
              <a:t>elaborazione di immagini </a:t>
            </a:r>
            <a:r>
              <a:rPr lang="it-IT" dirty="0" smtClean="0">
                <a:solidFill>
                  <a:srgbClr val="21253E"/>
                </a:solidFill>
              </a:rPr>
              <a:t>da TAC o </a:t>
            </a:r>
            <a:r>
              <a:rPr lang="it-IT" dirty="0">
                <a:solidFill>
                  <a:srgbClr val="21253E"/>
                </a:solidFill>
              </a:rPr>
              <a:t>risonanze magnetiche. </a:t>
            </a:r>
            <a:r>
              <a:rPr lang="it-IT" dirty="0" smtClean="0">
                <a:solidFill>
                  <a:srgbClr val="21253E"/>
                </a:solidFill>
              </a:rPr>
              <a:t/>
            </a:r>
            <a:br>
              <a:rPr lang="it-IT" dirty="0" smtClean="0">
                <a:solidFill>
                  <a:srgbClr val="21253E"/>
                </a:solidFill>
              </a:rPr>
            </a:br>
            <a:r>
              <a:rPr lang="it-IT" dirty="0" smtClean="0">
                <a:solidFill>
                  <a:srgbClr val="21253E"/>
                </a:solidFill>
              </a:rPr>
              <a:t>Scopo </a:t>
            </a:r>
            <a:r>
              <a:rPr lang="it-IT" dirty="0">
                <a:solidFill>
                  <a:srgbClr val="21253E"/>
                </a:solidFill>
              </a:rPr>
              <a:t>è </a:t>
            </a:r>
            <a:r>
              <a:rPr lang="it-IT" dirty="0" smtClean="0">
                <a:solidFill>
                  <a:srgbClr val="21253E"/>
                </a:solidFill>
              </a:rPr>
              <a:t>permettere </a:t>
            </a:r>
            <a:r>
              <a:rPr lang="it-IT" dirty="0">
                <a:solidFill>
                  <a:srgbClr val="21253E"/>
                </a:solidFill>
              </a:rPr>
              <a:t>ai chirurghi una accurata</a:t>
            </a:r>
            <a:r>
              <a:rPr lang="it-IT" b="1" dirty="0">
                <a:solidFill>
                  <a:srgbClr val="21253E"/>
                </a:solidFill>
              </a:rPr>
              <a:t> </a:t>
            </a:r>
            <a:endParaRPr lang="it-IT" b="1" dirty="0" smtClean="0">
              <a:solidFill>
                <a:srgbClr val="21253E"/>
              </a:solidFill>
            </a:endParaRPr>
          </a:p>
          <a:p>
            <a:r>
              <a:rPr lang="it-IT" b="1" dirty="0" smtClean="0">
                <a:solidFill>
                  <a:srgbClr val="21253E"/>
                </a:solidFill>
              </a:rPr>
              <a:t>analisi </a:t>
            </a:r>
            <a:r>
              <a:rPr lang="it-IT" b="1" dirty="0" err="1">
                <a:solidFill>
                  <a:srgbClr val="21253E"/>
                </a:solidFill>
              </a:rPr>
              <a:t>prechirurgica</a:t>
            </a:r>
            <a:r>
              <a:rPr lang="it-IT" b="1" dirty="0">
                <a:solidFill>
                  <a:srgbClr val="21253E"/>
                </a:solidFill>
              </a:rPr>
              <a:t> </a:t>
            </a:r>
            <a:r>
              <a:rPr lang="it-IT" b="1" dirty="0" err="1">
                <a:solidFill>
                  <a:srgbClr val="21253E"/>
                </a:solidFill>
              </a:rPr>
              <a:t>step</a:t>
            </a:r>
            <a:r>
              <a:rPr lang="it-IT" b="1" dirty="0">
                <a:solidFill>
                  <a:srgbClr val="21253E"/>
                </a:solidFill>
              </a:rPr>
              <a:t> by </a:t>
            </a:r>
            <a:r>
              <a:rPr lang="it-IT" b="1" dirty="0" err="1">
                <a:solidFill>
                  <a:srgbClr val="21253E"/>
                </a:solidFill>
              </a:rPr>
              <a:t>step</a:t>
            </a:r>
            <a:r>
              <a:rPr lang="it-IT" dirty="0">
                <a:solidFill>
                  <a:srgbClr val="21253E"/>
                </a:solidFill>
              </a:rPr>
              <a:t>, </a:t>
            </a:r>
            <a:r>
              <a:rPr lang="it-IT" dirty="0" smtClean="0">
                <a:solidFill>
                  <a:srgbClr val="21253E"/>
                </a:solidFill>
              </a:rPr>
              <a:t>spesso essenziale </a:t>
            </a:r>
            <a:r>
              <a:rPr lang="it-IT" dirty="0">
                <a:solidFill>
                  <a:srgbClr val="21253E"/>
                </a:solidFill>
              </a:rPr>
              <a:t>per </a:t>
            </a:r>
            <a:endParaRPr lang="it-IT" dirty="0" smtClean="0">
              <a:solidFill>
                <a:srgbClr val="21253E"/>
              </a:solidFill>
            </a:endParaRPr>
          </a:p>
          <a:p>
            <a:r>
              <a:rPr lang="it-IT" dirty="0" smtClean="0">
                <a:solidFill>
                  <a:srgbClr val="21253E"/>
                </a:solidFill>
              </a:rPr>
              <a:t>la </a:t>
            </a:r>
            <a:r>
              <a:rPr lang="it-IT" dirty="0">
                <a:solidFill>
                  <a:srgbClr val="21253E"/>
                </a:solidFill>
              </a:rPr>
              <a:t>corretta riuscita dell’intervento in sala operatoria.</a:t>
            </a:r>
          </a:p>
          <a:p>
            <a:r>
              <a:rPr lang="it-IT" sz="800" dirty="0" smtClean="0">
                <a:solidFill>
                  <a:srgbClr val="21253E"/>
                </a:solidFill>
              </a:rPr>
              <a:t/>
            </a:r>
            <a:br>
              <a:rPr lang="it-IT" sz="800" dirty="0" smtClean="0">
                <a:solidFill>
                  <a:srgbClr val="21253E"/>
                </a:solidFill>
              </a:rPr>
            </a:br>
            <a:r>
              <a:rPr lang="it-IT" sz="1600" dirty="0" smtClean="0">
                <a:solidFill>
                  <a:srgbClr val="21253E"/>
                </a:solidFill>
              </a:rPr>
              <a:t>Le </a:t>
            </a:r>
            <a:r>
              <a:rPr lang="it-IT" sz="1600" dirty="0">
                <a:solidFill>
                  <a:srgbClr val="21253E"/>
                </a:solidFill>
              </a:rPr>
              <a:t>repliche anatomiche sono </a:t>
            </a:r>
            <a:r>
              <a:rPr lang="it-IT" sz="1600" dirty="0" smtClean="0">
                <a:solidFill>
                  <a:srgbClr val="21253E"/>
                </a:solidFill>
              </a:rPr>
              <a:t>anche </a:t>
            </a:r>
            <a:r>
              <a:rPr lang="it-IT" sz="1600" dirty="0">
                <a:solidFill>
                  <a:srgbClr val="21253E"/>
                </a:solidFill>
              </a:rPr>
              <a:t>utili a scopo </a:t>
            </a:r>
            <a:r>
              <a:rPr lang="it-IT" sz="1600" dirty="0" smtClean="0">
                <a:solidFill>
                  <a:srgbClr val="21253E"/>
                </a:solidFill>
              </a:rPr>
              <a:t>didattico, poiché </a:t>
            </a:r>
            <a:r>
              <a:rPr lang="it-IT" sz="1600" dirty="0">
                <a:solidFill>
                  <a:srgbClr val="21253E"/>
                </a:solidFill>
              </a:rPr>
              <a:t>rappresentano al massimo della verosimiglianza i distretti anatomici. </a:t>
            </a:r>
            <a:endParaRPr lang="it-IT" sz="1600" dirty="0" smtClean="0">
              <a:solidFill>
                <a:srgbClr val="21253E"/>
              </a:solidFill>
            </a:endParaRPr>
          </a:p>
          <a:p>
            <a:r>
              <a:rPr lang="it-IT" sz="1600" dirty="0" smtClean="0">
                <a:solidFill>
                  <a:srgbClr val="21253E"/>
                </a:solidFill>
              </a:rPr>
              <a:t>Verosimiglianza </a:t>
            </a:r>
            <a:r>
              <a:rPr lang="it-IT" sz="1600" dirty="0">
                <a:solidFill>
                  <a:srgbClr val="21253E"/>
                </a:solidFill>
              </a:rPr>
              <a:t>che è </a:t>
            </a:r>
            <a:r>
              <a:rPr lang="it-IT" sz="1600" dirty="0" smtClean="0">
                <a:solidFill>
                  <a:srgbClr val="21253E"/>
                </a:solidFill>
              </a:rPr>
              <a:t>rilevante </a:t>
            </a:r>
            <a:r>
              <a:rPr lang="it-IT" sz="1600" dirty="0">
                <a:solidFill>
                  <a:srgbClr val="21253E"/>
                </a:solidFill>
              </a:rPr>
              <a:t>ai fini di un miglioramento della comunicazione medico-paziente, e funzionale a una più corretta acquisizione del consenso informato. </a:t>
            </a:r>
            <a:endParaRPr lang="it-IT" sz="1600" dirty="0" smtClean="0">
              <a:solidFill>
                <a:srgbClr val="21253E"/>
              </a:solidFill>
            </a:endParaRPr>
          </a:p>
          <a:p>
            <a:r>
              <a:rPr lang="it-IT" sz="1600" dirty="0" smtClean="0">
                <a:solidFill>
                  <a:srgbClr val="21253E"/>
                </a:solidFill>
              </a:rPr>
              <a:t>Il </a:t>
            </a:r>
            <a:r>
              <a:rPr lang="it-IT" sz="1600" dirty="0">
                <a:solidFill>
                  <a:srgbClr val="21253E"/>
                </a:solidFill>
              </a:rPr>
              <a:t>paziente che osserva </a:t>
            </a:r>
            <a:r>
              <a:rPr lang="it-IT" sz="1600" dirty="0" smtClean="0">
                <a:solidFill>
                  <a:srgbClr val="21253E"/>
                </a:solidFill>
              </a:rPr>
              <a:t>il </a:t>
            </a:r>
            <a:r>
              <a:rPr lang="it-IT" sz="1600" dirty="0">
                <a:solidFill>
                  <a:srgbClr val="21253E"/>
                </a:solidFill>
              </a:rPr>
              <a:t>modellino è in grado di rendersi conto dell’entità della </a:t>
            </a:r>
            <a:r>
              <a:rPr lang="it-IT" sz="1600" dirty="0" smtClean="0">
                <a:solidFill>
                  <a:srgbClr val="21253E"/>
                </a:solidFill>
              </a:rPr>
              <a:t>lesione e </a:t>
            </a:r>
            <a:r>
              <a:rPr lang="it-IT" sz="1600" dirty="0">
                <a:solidFill>
                  <a:srgbClr val="21253E"/>
                </a:solidFill>
              </a:rPr>
              <a:t>della sua gravità, e formula una scelta terapeutica </a:t>
            </a:r>
            <a:r>
              <a:rPr lang="it-IT" sz="1600" dirty="0" smtClean="0">
                <a:solidFill>
                  <a:srgbClr val="21253E"/>
                </a:solidFill>
              </a:rPr>
              <a:t>informata </a:t>
            </a:r>
            <a:r>
              <a:rPr lang="it-IT" sz="1600" dirty="0">
                <a:solidFill>
                  <a:srgbClr val="21253E"/>
                </a:solidFill>
              </a:rPr>
              <a:t>e </a:t>
            </a:r>
            <a:r>
              <a:rPr lang="it-IT" sz="1600" dirty="0" smtClean="0">
                <a:solidFill>
                  <a:srgbClr val="21253E"/>
                </a:solidFill>
              </a:rPr>
              <a:t>consapevole.</a:t>
            </a:r>
          </a:p>
          <a:p>
            <a:r>
              <a:rPr lang="it-IT" sz="800" dirty="0" smtClean="0">
                <a:solidFill>
                  <a:srgbClr val="21253E"/>
                </a:solidFill>
              </a:rPr>
              <a:t/>
            </a:r>
            <a:br>
              <a:rPr lang="it-IT" sz="800" dirty="0" smtClean="0">
                <a:solidFill>
                  <a:srgbClr val="21253E"/>
                </a:solidFill>
              </a:rPr>
            </a:br>
            <a:r>
              <a:rPr lang="it-IT" dirty="0" smtClean="0">
                <a:solidFill>
                  <a:srgbClr val="21253E"/>
                </a:solidFill>
              </a:rPr>
              <a:t>Nel </a:t>
            </a:r>
            <a:r>
              <a:rPr lang="it-IT" dirty="0">
                <a:solidFill>
                  <a:srgbClr val="21253E"/>
                </a:solidFill>
              </a:rPr>
              <a:t>caso </a:t>
            </a:r>
            <a:r>
              <a:rPr lang="it-IT" dirty="0" smtClean="0">
                <a:solidFill>
                  <a:srgbClr val="21253E"/>
                </a:solidFill>
              </a:rPr>
              <a:t>di </a:t>
            </a:r>
            <a:r>
              <a:rPr lang="it-IT" b="1" dirty="0" smtClean="0">
                <a:solidFill>
                  <a:srgbClr val="21253E"/>
                </a:solidFill>
              </a:rPr>
              <a:t>repliche </a:t>
            </a:r>
            <a:r>
              <a:rPr lang="it-IT" dirty="0" smtClean="0">
                <a:solidFill>
                  <a:srgbClr val="21253E"/>
                </a:solidFill>
              </a:rPr>
              <a:t>impiegate</a:t>
            </a:r>
            <a:r>
              <a:rPr lang="it-IT" b="1" dirty="0" smtClean="0">
                <a:solidFill>
                  <a:srgbClr val="21253E"/>
                </a:solidFill>
              </a:rPr>
              <a:t> </a:t>
            </a:r>
            <a:r>
              <a:rPr lang="it-IT" b="1" dirty="0">
                <a:solidFill>
                  <a:srgbClr val="21253E"/>
                </a:solidFill>
              </a:rPr>
              <a:t>per la pianificazione </a:t>
            </a:r>
            <a:r>
              <a:rPr lang="it-IT" b="1" dirty="0" err="1" smtClean="0">
                <a:solidFill>
                  <a:srgbClr val="21253E"/>
                </a:solidFill>
              </a:rPr>
              <a:t>prechirurgica</a:t>
            </a:r>
            <a:r>
              <a:rPr lang="it-IT" dirty="0" smtClean="0">
                <a:solidFill>
                  <a:srgbClr val="21253E"/>
                </a:solidFill>
              </a:rPr>
              <a:t>, </a:t>
            </a:r>
            <a:r>
              <a:rPr lang="it-IT" dirty="0">
                <a:solidFill>
                  <a:srgbClr val="21253E"/>
                </a:solidFill>
              </a:rPr>
              <a:t>l’utilizzo è </a:t>
            </a:r>
            <a:r>
              <a:rPr lang="it-IT" dirty="0" smtClean="0">
                <a:solidFill>
                  <a:srgbClr val="21253E"/>
                </a:solidFill>
              </a:rPr>
              <a:t>diagnostico </a:t>
            </a:r>
            <a:r>
              <a:rPr lang="it-IT" dirty="0">
                <a:solidFill>
                  <a:srgbClr val="21253E"/>
                </a:solidFill>
              </a:rPr>
              <a:t>e dunque esse rientrano nella normativa sui </a:t>
            </a:r>
            <a:r>
              <a:rPr lang="it-IT" b="1" dirty="0">
                <a:solidFill>
                  <a:srgbClr val="21253E"/>
                </a:solidFill>
              </a:rPr>
              <a:t>dispositivi medici</a:t>
            </a:r>
            <a:r>
              <a:rPr lang="it-IT" dirty="0">
                <a:solidFill>
                  <a:srgbClr val="21253E"/>
                </a:solidFill>
              </a:rPr>
              <a:t>. </a:t>
            </a:r>
            <a:r>
              <a:rPr lang="it-IT" dirty="0" smtClean="0">
                <a:solidFill>
                  <a:srgbClr val="21253E"/>
                </a:solidFill>
              </a:rPr>
              <a:t/>
            </a:r>
            <a:br>
              <a:rPr lang="it-IT" dirty="0" smtClean="0">
                <a:solidFill>
                  <a:srgbClr val="21253E"/>
                </a:solidFill>
              </a:rPr>
            </a:br>
            <a:endParaRPr lang="it-IT" sz="800" dirty="0" smtClean="0">
              <a:solidFill>
                <a:srgbClr val="21253E"/>
              </a:solidFill>
            </a:endParaRPr>
          </a:p>
          <a:p>
            <a:r>
              <a:rPr lang="it-IT" sz="1600" dirty="0" smtClean="0">
                <a:solidFill>
                  <a:srgbClr val="21253E"/>
                </a:solidFill>
              </a:rPr>
              <a:t>Se </a:t>
            </a:r>
            <a:r>
              <a:rPr lang="it-IT" sz="1600" dirty="0">
                <a:solidFill>
                  <a:srgbClr val="21253E"/>
                </a:solidFill>
              </a:rPr>
              <a:t>i modelli vengono impiegati </a:t>
            </a:r>
            <a:r>
              <a:rPr lang="it-IT" sz="1600" dirty="0" smtClean="0">
                <a:solidFill>
                  <a:srgbClr val="21253E"/>
                </a:solidFill>
              </a:rPr>
              <a:t>per </a:t>
            </a:r>
            <a:r>
              <a:rPr lang="it-IT" sz="1600" dirty="0">
                <a:solidFill>
                  <a:srgbClr val="21253E"/>
                </a:solidFill>
              </a:rPr>
              <a:t>la formazione dei chirurghi o nell’ambito del colloquio medico-paziente</a:t>
            </a:r>
            <a:r>
              <a:rPr lang="it-IT" sz="1600" dirty="0" smtClean="0">
                <a:solidFill>
                  <a:srgbClr val="21253E"/>
                </a:solidFill>
              </a:rPr>
              <a:t>, </a:t>
            </a:r>
            <a:r>
              <a:rPr lang="it-IT" sz="1600" dirty="0">
                <a:solidFill>
                  <a:srgbClr val="21253E"/>
                </a:solidFill>
              </a:rPr>
              <a:t>non devono essere qualificati come </a:t>
            </a:r>
            <a:r>
              <a:rPr lang="it-IT" sz="1600" dirty="0" smtClean="0">
                <a:solidFill>
                  <a:srgbClr val="21253E"/>
                </a:solidFill>
              </a:rPr>
              <a:t>DM, </a:t>
            </a:r>
            <a:r>
              <a:rPr lang="it-IT" sz="1600" dirty="0">
                <a:solidFill>
                  <a:srgbClr val="21253E"/>
                </a:solidFill>
              </a:rPr>
              <a:t>non essendo impiegati per le specifiche destinazioni d’uso previste dall’articolo 2 del </a:t>
            </a:r>
            <a:r>
              <a:rPr lang="it-IT" sz="1600" dirty="0" smtClean="0">
                <a:solidFill>
                  <a:srgbClr val="21253E"/>
                </a:solidFill>
              </a:rPr>
              <a:t>MDR.</a:t>
            </a:r>
            <a:endParaRPr lang="it-IT" sz="1600" b="0" i="0" dirty="0">
              <a:solidFill>
                <a:srgbClr val="21253E"/>
              </a:solidFill>
              <a:effectLst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4964" t="21287" r="34870" b="73109"/>
          <a:stretch/>
        </p:blipFill>
        <p:spPr>
          <a:xfrm>
            <a:off x="6090556" y="184023"/>
            <a:ext cx="2573983" cy="258983"/>
          </a:xfrm>
          <a:prstGeom prst="rect">
            <a:avLst/>
          </a:prstGeom>
          <a:ln w="3175">
            <a:solidFill>
              <a:srgbClr val="008080"/>
            </a:solidFill>
          </a:ln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pic>
        <p:nvPicPr>
          <p:cNvPr id="8" name="Picture 4" descr="Workshop gratuito di Modellazione e Stampa 3D in Medic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49" y="1778819"/>
            <a:ext cx="2066445" cy="101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2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59818" y="184023"/>
            <a:ext cx="83357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Posizione FDA - USA</a:t>
            </a:r>
            <a:endParaRPr lang="it-IT" sz="2400" b="1" dirty="0">
              <a:solidFill>
                <a:srgbClr val="C00000"/>
              </a:solidFill>
            </a:endParaRPr>
          </a:p>
          <a:p>
            <a:r>
              <a:rPr lang="it-IT" sz="800" dirty="0" smtClean="0">
                <a:solidFill>
                  <a:srgbClr val="21253E"/>
                </a:solidFill>
              </a:rPr>
              <a:t/>
            </a:r>
            <a:br>
              <a:rPr lang="it-IT" sz="800" dirty="0" smtClean="0">
                <a:solidFill>
                  <a:srgbClr val="21253E"/>
                </a:solidFill>
              </a:rPr>
            </a:br>
            <a:r>
              <a:rPr lang="it-IT" sz="2000" dirty="0" smtClean="0">
                <a:solidFill>
                  <a:srgbClr val="21253E"/>
                </a:solidFill>
              </a:rPr>
              <a:t>2017:  FDA ha </a:t>
            </a:r>
            <a:r>
              <a:rPr lang="it-IT" sz="2000" dirty="0">
                <a:solidFill>
                  <a:srgbClr val="21253E"/>
                </a:solidFill>
              </a:rPr>
              <a:t>presentato il </a:t>
            </a:r>
            <a:r>
              <a:rPr lang="it-IT" sz="2000" dirty="0" smtClean="0">
                <a:solidFill>
                  <a:srgbClr val="21253E"/>
                </a:solidFill>
              </a:rPr>
              <a:t>parere </a:t>
            </a:r>
            <a:r>
              <a:rPr lang="it-IT" sz="2000" dirty="0">
                <a:solidFill>
                  <a:srgbClr val="21253E"/>
                </a:solidFill>
              </a:rPr>
              <a:t>sui modelli anatomici stampati in 3D </a:t>
            </a:r>
            <a:r>
              <a:rPr lang="it-IT" sz="2000" dirty="0" smtClean="0">
                <a:solidFill>
                  <a:srgbClr val="21253E"/>
                </a:solidFill>
              </a:rPr>
              <a:t>(con </a:t>
            </a:r>
            <a:r>
              <a:rPr lang="it-IT" sz="2000" dirty="0">
                <a:solidFill>
                  <a:srgbClr val="21253E"/>
                </a:solidFill>
              </a:rPr>
              <a:t>il gruppo di interesse speciale per la stampa 3D della Società di </a:t>
            </a:r>
            <a:r>
              <a:rPr lang="it-IT" sz="2000" dirty="0" smtClean="0">
                <a:solidFill>
                  <a:srgbClr val="21253E"/>
                </a:solidFill>
              </a:rPr>
              <a:t>radiologia NA. </a:t>
            </a:r>
            <a:r>
              <a:rPr lang="it-IT" sz="2000" dirty="0">
                <a:solidFill>
                  <a:srgbClr val="21253E"/>
                </a:solidFill>
              </a:rPr>
              <a:t>L’opinione </a:t>
            </a:r>
            <a:r>
              <a:rPr lang="it-IT" sz="2000" dirty="0" smtClean="0">
                <a:solidFill>
                  <a:srgbClr val="21253E"/>
                </a:solidFill>
              </a:rPr>
              <a:t>FDA è </a:t>
            </a:r>
            <a:r>
              <a:rPr lang="it-IT" sz="2000" dirty="0">
                <a:solidFill>
                  <a:srgbClr val="21253E"/>
                </a:solidFill>
              </a:rPr>
              <a:t>di </a:t>
            </a:r>
            <a:r>
              <a:rPr lang="it-IT" sz="2000" b="1" dirty="0">
                <a:solidFill>
                  <a:srgbClr val="21253E"/>
                </a:solidFill>
              </a:rPr>
              <a:t>regolare il software </a:t>
            </a:r>
            <a:r>
              <a:rPr lang="it-IT" sz="2000" dirty="0">
                <a:solidFill>
                  <a:srgbClr val="21253E"/>
                </a:solidFill>
              </a:rPr>
              <a:t>utilizzato per stampare i modelli, </a:t>
            </a:r>
            <a:r>
              <a:rPr lang="it-IT" sz="2000" b="1" dirty="0">
                <a:solidFill>
                  <a:srgbClr val="21253E"/>
                </a:solidFill>
              </a:rPr>
              <a:t>piuttosto che le stampanti </a:t>
            </a:r>
            <a:r>
              <a:rPr lang="it-IT" sz="2000" dirty="0">
                <a:solidFill>
                  <a:srgbClr val="21253E"/>
                </a:solidFill>
              </a:rPr>
              <a:t>stesse </a:t>
            </a:r>
            <a:r>
              <a:rPr lang="it-IT" sz="2000" dirty="0" smtClean="0">
                <a:solidFill>
                  <a:srgbClr val="21253E"/>
                </a:solidFill>
              </a:rPr>
              <a:t>(in UE </a:t>
            </a:r>
            <a:r>
              <a:rPr lang="it-IT" sz="2000" dirty="0">
                <a:solidFill>
                  <a:srgbClr val="21253E"/>
                </a:solidFill>
              </a:rPr>
              <a:t>sono disciplinate </a:t>
            </a:r>
            <a:r>
              <a:rPr lang="it-IT" sz="2000" dirty="0" smtClean="0">
                <a:solidFill>
                  <a:srgbClr val="21253E"/>
                </a:solidFill>
              </a:rPr>
              <a:t>da </a:t>
            </a:r>
            <a:r>
              <a:rPr lang="it-IT" sz="2000" dirty="0">
                <a:solidFill>
                  <a:srgbClr val="21253E"/>
                </a:solidFill>
              </a:rPr>
              <a:t>Direttiva </a:t>
            </a:r>
            <a:r>
              <a:rPr lang="it-IT" sz="2000" dirty="0" smtClean="0">
                <a:solidFill>
                  <a:srgbClr val="21253E"/>
                </a:solidFill>
              </a:rPr>
              <a:t>/ Regolamento macchine) </a:t>
            </a:r>
            <a:r>
              <a:rPr lang="it-IT" sz="2000" b="1" dirty="0">
                <a:solidFill>
                  <a:srgbClr val="21253E"/>
                </a:solidFill>
              </a:rPr>
              <a:t>o i modelli stampati</a:t>
            </a:r>
            <a:r>
              <a:rPr lang="it-IT" sz="2000" dirty="0">
                <a:solidFill>
                  <a:srgbClr val="21253E"/>
                </a:solidFill>
              </a:rPr>
              <a:t>. </a:t>
            </a:r>
            <a:endParaRPr lang="it-IT" sz="2000" dirty="0" smtClean="0">
              <a:solidFill>
                <a:srgbClr val="21253E"/>
              </a:solidFill>
            </a:endParaRPr>
          </a:p>
          <a:p>
            <a:r>
              <a:rPr lang="it-IT" sz="2000" dirty="0" smtClean="0">
                <a:solidFill>
                  <a:srgbClr val="21253E"/>
                </a:solidFill>
              </a:rPr>
              <a:t>Il </a:t>
            </a:r>
            <a:r>
              <a:rPr lang="it-IT" sz="2000" dirty="0">
                <a:solidFill>
                  <a:srgbClr val="21253E"/>
                </a:solidFill>
              </a:rPr>
              <a:t>software sarebbe considerato </a:t>
            </a:r>
            <a:r>
              <a:rPr lang="it-IT" sz="2000" dirty="0" smtClean="0">
                <a:solidFill>
                  <a:srgbClr val="21253E"/>
                </a:solidFill>
              </a:rPr>
              <a:t>un </a:t>
            </a:r>
            <a:r>
              <a:rPr lang="it-IT" sz="2000" dirty="0">
                <a:solidFill>
                  <a:srgbClr val="21253E"/>
                </a:solidFill>
              </a:rPr>
              <a:t>dispositivo medico di classe II, </a:t>
            </a:r>
            <a:r>
              <a:rPr lang="it-IT" sz="2000" dirty="0" smtClean="0">
                <a:solidFill>
                  <a:srgbClr val="21253E"/>
                </a:solidFill>
              </a:rPr>
              <a:t>per </a:t>
            </a:r>
            <a:r>
              <a:rPr lang="it-IT" sz="2000" dirty="0">
                <a:solidFill>
                  <a:srgbClr val="21253E"/>
                </a:solidFill>
              </a:rPr>
              <a:t>l’archiviazione di immagini e sistemi di comunicazione.</a:t>
            </a:r>
            <a:br>
              <a:rPr lang="it-IT" sz="2000" dirty="0">
                <a:solidFill>
                  <a:srgbClr val="21253E"/>
                </a:solidFill>
              </a:rPr>
            </a:br>
            <a:endParaRPr lang="it-IT" sz="2000" dirty="0" smtClean="0">
              <a:solidFill>
                <a:srgbClr val="21253E"/>
              </a:solidFill>
            </a:endParaRPr>
          </a:p>
          <a:p>
            <a:endParaRPr lang="it-IT" sz="2000" dirty="0">
              <a:solidFill>
                <a:srgbClr val="21253E"/>
              </a:solidFill>
            </a:endParaRPr>
          </a:p>
          <a:p>
            <a:r>
              <a:rPr lang="it-IT" sz="2400" b="1" dirty="0" smtClean="0">
                <a:solidFill>
                  <a:srgbClr val="C00000"/>
                </a:solidFill>
              </a:rPr>
              <a:t>Disposizioni UE</a:t>
            </a:r>
            <a:endParaRPr lang="it-IT" sz="2400" b="1" dirty="0">
              <a:solidFill>
                <a:srgbClr val="C00000"/>
              </a:solidFill>
            </a:endParaRPr>
          </a:p>
          <a:p>
            <a:r>
              <a:rPr lang="it-IT" sz="800" dirty="0" smtClean="0">
                <a:solidFill>
                  <a:srgbClr val="21253E"/>
                </a:solidFill>
              </a:rPr>
              <a:t/>
            </a:r>
            <a:br>
              <a:rPr lang="it-IT" sz="800" dirty="0" smtClean="0">
                <a:solidFill>
                  <a:srgbClr val="21253E"/>
                </a:solidFill>
              </a:rPr>
            </a:br>
            <a:r>
              <a:rPr lang="it-IT" sz="2000" dirty="0" smtClean="0">
                <a:solidFill>
                  <a:srgbClr val="21253E"/>
                </a:solidFill>
              </a:rPr>
              <a:t>In UE, </a:t>
            </a:r>
            <a:r>
              <a:rPr lang="it-IT" sz="2000" dirty="0">
                <a:solidFill>
                  <a:srgbClr val="21253E"/>
                </a:solidFill>
              </a:rPr>
              <a:t>ai sensi del </a:t>
            </a:r>
            <a:r>
              <a:rPr lang="it-IT" sz="2000" dirty="0" smtClean="0">
                <a:solidFill>
                  <a:srgbClr val="21253E"/>
                </a:solidFill>
              </a:rPr>
              <a:t>MDR, </a:t>
            </a:r>
            <a:r>
              <a:rPr lang="it-IT" sz="2000" dirty="0">
                <a:solidFill>
                  <a:srgbClr val="21253E"/>
                </a:solidFill>
              </a:rPr>
              <a:t>il </a:t>
            </a:r>
            <a:r>
              <a:rPr lang="it-IT" sz="2000" b="1" dirty="0">
                <a:solidFill>
                  <a:srgbClr val="21253E"/>
                </a:solidFill>
              </a:rPr>
              <a:t>software</a:t>
            </a:r>
            <a:r>
              <a:rPr lang="it-IT" sz="2000" dirty="0">
                <a:solidFill>
                  <a:srgbClr val="21253E"/>
                </a:solidFill>
              </a:rPr>
              <a:t> destinato a fornire informazioni utilizzate per prendere decisioni a </a:t>
            </a:r>
            <a:r>
              <a:rPr lang="it-IT" sz="2000" b="1" dirty="0">
                <a:solidFill>
                  <a:srgbClr val="21253E"/>
                </a:solidFill>
              </a:rPr>
              <a:t>fini diagnostici o terapeutici </a:t>
            </a:r>
            <a:r>
              <a:rPr lang="it-IT" sz="2000" dirty="0">
                <a:solidFill>
                  <a:srgbClr val="21253E"/>
                </a:solidFill>
              </a:rPr>
              <a:t>rientra </a:t>
            </a:r>
            <a:r>
              <a:rPr lang="it-IT" sz="2000" dirty="0" smtClean="0">
                <a:solidFill>
                  <a:srgbClr val="21253E"/>
                </a:solidFill>
              </a:rPr>
              <a:t>in </a:t>
            </a:r>
            <a:r>
              <a:rPr lang="it-IT" sz="2000" b="1" dirty="0">
                <a:solidFill>
                  <a:srgbClr val="21253E"/>
                </a:solidFill>
              </a:rPr>
              <a:t>classe </a:t>
            </a:r>
            <a:r>
              <a:rPr lang="it-IT" sz="2000" b="1" dirty="0" err="1">
                <a:solidFill>
                  <a:srgbClr val="21253E"/>
                </a:solidFill>
              </a:rPr>
              <a:t>IIa</a:t>
            </a:r>
            <a:r>
              <a:rPr lang="it-IT" sz="2000" dirty="0">
                <a:solidFill>
                  <a:srgbClr val="21253E"/>
                </a:solidFill>
              </a:rPr>
              <a:t>, </a:t>
            </a:r>
            <a:r>
              <a:rPr lang="it-IT" sz="2000" dirty="0" smtClean="0">
                <a:solidFill>
                  <a:srgbClr val="21253E"/>
                </a:solidFill>
              </a:rPr>
              <a:t>salvo che </a:t>
            </a:r>
            <a:r>
              <a:rPr lang="it-IT" sz="2000" dirty="0">
                <a:solidFill>
                  <a:srgbClr val="21253E"/>
                </a:solidFill>
              </a:rPr>
              <a:t>tali decisioni non comportino un rischio grave per la salute del </a:t>
            </a:r>
            <a:r>
              <a:rPr lang="it-IT" sz="2000" dirty="0" smtClean="0">
                <a:solidFill>
                  <a:srgbClr val="21253E"/>
                </a:solidFill>
              </a:rPr>
              <a:t>paziente </a:t>
            </a:r>
            <a:br>
              <a:rPr lang="it-IT" sz="2000" dirty="0" smtClean="0">
                <a:solidFill>
                  <a:srgbClr val="21253E"/>
                </a:solidFill>
              </a:rPr>
            </a:br>
            <a:r>
              <a:rPr lang="it-IT" sz="2000" dirty="0">
                <a:solidFill>
                  <a:srgbClr val="21253E"/>
                </a:solidFill>
              </a:rPr>
              <a:t>(</a:t>
            </a:r>
            <a:r>
              <a:rPr lang="it-IT" sz="2000" dirty="0" smtClean="0">
                <a:solidFill>
                  <a:srgbClr val="21253E"/>
                </a:solidFill>
              </a:rPr>
              <a:t>o </a:t>
            </a:r>
            <a:r>
              <a:rPr lang="it-IT" sz="2000" dirty="0">
                <a:solidFill>
                  <a:srgbClr val="21253E"/>
                </a:solidFill>
              </a:rPr>
              <a:t>il decesso o un deterioramento irreversibile delle condizioni di salute di una </a:t>
            </a:r>
            <a:r>
              <a:rPr lang="it-IT" sz="2000" dirty="0" smtClean="0">
                <a:solidFill>
                  <a:srgbClr val="21253E"/>
                </a:solidFill>
              </a:rPr>
              <a:t>persona), </a:t>
            </a:r>
            <a:r>
              <a:rPr lang="it-IT" sz="2000" dirty="0">
                <a:solidFill>
                  <a:srgbClr val="21253E"/>
                </a:solidFill>
              </a:rPr>
              <a:t>nel qual caso rientra nella </a:t>
            </a:r>
            <a:r>
              <a:rPr lang="it-IT" sz="2000" b="1" dirty="0">
                <a:solidFill>
                  <a:srgbClr val="21253E"/>
                </a:solidFill>
              </a:rPr>
              <a:t>classe III</a:t>
            </a:r>
            <a:r>
              <a:rPr lang="it-IT" sz="2000" dirty="0">
                <a:solidFill>
                  <a:srgbClr val="21253E"/>
                </a:solidFill>
              </a:rPr>
              <a:t>. </a:t>
            </a:r>
            <a:endParaRPr lang="it-IT" sz="2000" dirty="0" smtClean="0">
              <a:solidFill>
                <a:srgbClr val="21253E"/>
              </a:solidFill>
            </a:endParaRPr>
          </a:p>
          <a:p>
            <a:r>
              <a:rPr lang="it-IT" sz="2000" dirty="0" smtClean="0">
                <a:solidFill>
                  <a:srgbClr val="21253E"/>
                </a:solidFill>
              </a:rPr>
              <a:t>Oppure </a:t>
            </a:r>
            <a:r>
              <a:rPr lang="it-IT" sz="2000" dirty="0">
                <a:solidFill>
                  <a:srgbClr val="21253E"/>
                </a:solidFill>
              </a:rPr>
              <a:t>un grave deterioramento delle condizioni di salute di una persona o un intervento </a:t>
            </a:r>
            <a:r>
              <a:rPr lang="it-IT" sz="2000" dirty="0" smtClean="0">
                <a:solidFill>
                  <a:srgbClr val="21253E"/>
                </a:solidFill>
              </a:rPr>
              <a:t>chirurgico: in </a:t>
            </a:r>
            <a:r>
              <a:rPr lang="it-IT" sz="2000" dirty="0">
                <a:solidFill>
                  <a:srgbClr val="21253E"/>
                </a:solidFill>
              </a:rPr>
              <a:t>questo caso rientra nella </a:t>
            </a:r>
            <a:r>
              <a:rPr lang="it-IT" sz="2000" b="1" dirty="0">
                <a:solidFill>
                  <a:srgbClr val="21253E"/>
                </a:solidFill>
              </a:rPr>
              <a:t>classe </a:t>
            </a:r>
            <a:r>
              <a:rPr lang="it-IT" sz="2000" b="1" dirty="0" err="1">
                <a:solidFill>
                  <a:srgbClr val="21253E"/>
                </a:solidFill>
              </a:rPr>
              <a:t>IIb</a:t>
            </a:r>
            <a:r>
              <a:rPr lang="it-IT" sz="2000" dirty="0" smtClean="0">
                <a:solidFill>
                  <a:srgbClr val="21253E"/>
                </a:solidFill>
              </a:rPr>
              <a:t>.</a:t>
            </a:r>
            <a:endParaRPr lang="it-IT" sz="1000" dirty="0">
              <a:solidFill>
                <a:srgbClr val="21253E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34964" t="21287" r="34870" b="73109"/>
          <a:stretch/>
        </p:blipFill>
        <p:spPr>
          <a:xfrm>
            <a:off x="6090556" y="184023"/>
            <a:ext cx="2573983" cy="258983"/>
          </a:xfrm>
          <a:prstGeom prst="rect">
            <a:avLst/>
          </a:prstGeom>
          <a:ln>
            <a:solidFill>
              <a:srgbClr val="009999"/>
            </a:solidFill>
          </a:ln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pic>
        <p:nvPicPr>
          <p:cNvPr id="7" name="Picture 6" descr="PERCHÈ SCEGLIERE LA TOMOGRAFIA COMPUTERIZZATA CONE BEAM - Centro Medico e  Studio Odontoiatrico a Pesaro - SpazioSalute San Decenz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32" y="2545647"/>
            <a:ext cx="1292489" cy="12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59818" y="475732"/>
            <a:ext cx="83357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Impiego </a:t>
            </a:r>
            <a:r>
              <a:rPr lang="it-IT" sz="2400" b="1" dirty="0">
                <a:solidFill>
                  <a:srgbClr val="C00000"/>
                </a:solidFill>
              </a:rPr>
              <a:t>sul paziente</a:t>
            </a:r>
          </a:p>
          <a:p>
            <a:r>
              <a:rPr lang="it-IT" sz="800" dirty="0" smtClean="0">
                <a:solidFill>
                  <a:srgbClr val="21253E"/>
                </a:solidFill>
              </a:rPr>
              <a:t/>
            </a:r>
            <a:br>
              <a:rPr lang="it-IT" sz="800" dirty="0" smtClean="0">
                <a:solidFill>
                  <a:srgbClr val="21253E"/>
                </a:solidFill>
              </a:rPr>
            </a:br>
            <a:r>
              <a:rPr lang="it-IT" sz="2000" dirty="0" smtClean="0">
                <a:solidFill>
                  <a:srgbClr val="21253E"/>
                </a:solidFill>
              </a:rPr>
              <a:t>L’impiego sul </a:t>
            </a:r>
            <a:r>
              <a:rPr lang="it-IT" sz="2000" dirty="0">
                <a:solidFill>
                  <a:srgbClr val="21253E"/>
                </a:solidFill>
              </a:rPr>
              <a:t>paziente di dispositivi </a:t>
            </a:r>
            <a:r>
              <a:rPr lang="it-IT" sz="2000" dirty="0" smtClean="0">
                <a:solidFill>
                  <a:srgbClr val="21253E"/>
                </a:solidFill>
              </a:rPr>
              <a:t>stampati in 3d, </a:t>
            </a:r>
            <a:r>
              <a:rPr lang="it-IT" sz="2000" dirty="0">
                <a:solidFill>
                  <a:srgbClr val="21253E"/>
                </a:solidFill>
              </a:rPr>
              <a:t>con finalità di trattamento o attenuazione di malattie, e attenuazione o compensazione di una lesione o di una disabilità, qualifica tali </a:t>
            </a:r>
            <a:r>
              <a:rPr lang="it-IT" sz="2000" dirty="0" smtClean="0">
                <a:solidFill>
                  <a:srgbClr val="21253E"/>
                </a:solidFill>
              </a:rPr>
              <a:t>dispositivi </a:t>
            </a:r>
            <a:r>
              <a:rPr lang="it-IT" sz="2000" dirty="0">
                <a:solidFill>
                  <a:srgbClr val="21253E"/>
                </a:solidFill>
              </a:rPr>
              <a:t>come </a:t>
            </a:r>
            <a:r>
              <a:rPr lang="it-IT" sz="2000" b="1" dirty="0">
                <a:solidFill>
                  <a:srgbClr val="21253E"/>
                </a:solidFill>
              </a:rPr>
              <a:t>dispositivi medici </a:t>
            </a:r>
            <a:r>
              <a:rPr lang="it-IT" sz="2000" dirty="0">
                <a:solidFill>
                  <a:srgbClr val="21253E"/>
                </a:solidFill>
              </a:rPr>
              <a:t>ai sensi </a:t>
            </a:r>
            <a:r>
              <a:rPr lang="it-IT" sz="2000" dirty="0" smtClean="0">
                <a:solidFill>
                  <a:srgbClr val="21253E"/>
                </a:solidFill>
              </a:rPr>
              <a:t>MDR.</a:t>
            </a:r>
            <a:endParaRPr lang="it-IT" sz="2000" dirty="0">
              <a:solidFill>
                <a:srgbClr val="21253E"/>
              </a:solidFill>
            </a:endParaRPr>
          </a:p>
          <a:p>
            <a:endParaRPr lang="it-IT" sz="800" dirty="0" smtClean="0">
              <a:solidFill>
                <a:srgbClr val="21253E"/>
              </a:solidFill>
            </a:endParaRPr>
          </a:p>
          <a:p>
            <a:r>
              <a:rPr lang="it-IT" sz="2000" dirty="0" smtClean="0">
                <a:solidFill>
                  <a:srgbClr val="21253E"/>
                </a:solidFill>
              </a:rPr>
              <a:t>Forte interesse suscita </a:t>
            </a:r>
            <a:r>
              <a:rPr lang="it-IT" sz="2000" dirty="0">
                <a:solidFill>
                  <a:srgbClr val="21253E"/>
                </a:solidFill>
              </a:rPr>
              <a:t>l’utilizzo della manifattura additiva </a:t>
            </a:r>
            <a:r>
              <a:rPr lang="it-IT" sz="2000" dirty="0" smtClean="0">
                <a:solidFill>
                  <a:srgbClr val="21253E"/>
                </a:solidFill>
              </a:rPr>
              <a:t>per la stampa </a:t>
            </a:r>
            <a:r>
              <a:rPr lang="it-IT" sz="2000" dirty="0">
                <a:solidFill>
                  <a:srgbClr val="21253E"/>
                </a:solidFill>
              </a:rPr>
              <a:t>di </a:t>
            </a:r>
            <a:r>
              <a:rPr lang="it-IT" sz="2000" b="1" dirty="0">
                <a:solidFill>
                  <a:srgbClr val="21253E"/>
                </a:solidFill>
              </a:rPr>
              <a:t>tessuti a partire da cellule del paziente </a:t>
            </a:r>
            <a:r>
              <a:rPr lang="it-IT" sz="2000" dirty="0">
                <a:solidFill>
                  <a:srgbClr val="21253E"/>
                </a:solidFill>
              </a:rPr>
              <a:t>e il loro inserimento in strutture di supporto (</a:t>
            </a:r>
            <a:r>
              <a:rPr lang="it-IT" sz="2000" i="1" dirty="0" err="1">
                <a:solidFill>
                  <a:srgbClr val="21253E"/>
                </a:solidFill>
              </a:rPr>
              <a:t>scaffold</a:t>
            </a:r>
            <a:r>
              <a:rPr lang="it-IT" sz="2000" dirty="0">
                <a:solidFill>
                  <a:srgbClr val="21253E"/>
                </a:solidFill>
              </a:rPr>
              <a:t>), che ne orientano la proliferazione. </a:t>
            </a:r>
            <a:endParaRPr lang="it-IT" sz="2000" dirty="0" smtClean="0">
              <a:solidFill>
                <a:srgbClr val="21253E"/>
              </a:solidFill>
            </a:endParaRPr>
          </a:p>
          <a:p>
            <a:r>
              <a:rPr lang="it-IT" sz="800" dirty="0" smtClean="0">
                <a:solidFill>
                  <a:srgbClr val="21253E"/>
                </a:solidFill>
              </a:rPr>
              <a:t/>
            </a:r>
            <a:br>
              <a:rPr lang="it-IT" sz="800" dirty="0" smtClean="0">
                <a:solidFill>
                  <a:srgbClr val="21253E"/>
                </a:solidFill>
              </a:rPr>
            </a:br>
            <a:r>
              <a:rPr lang="it-IT" dirty="0" smtClean="0">
                <a:solidFill>
                  <a:srgbClr val="21253E"/>
                </a:solidFill>
              </a:rPr>
              <a:t>Tessuti </a:t>
            </a:r>
            <a:r>
              <a:rPr lang="it-IT" dirty="0">
                <a:solidFill>
                  <a:srgbClr val="21253E"/>
                </a:solidFill>
              </a:rPr>
              <a:t>tridimensionali realizzati stampando </a:t>
            </a:r>
            <a:r>
              <a:rPr lang="it-IT" dirty="0" smtClean="0">
                <a:solidFill>
                  <a:srgbClr val="21253E"/>
                </a:solidFill>
              </a:rPr>
              <a:t>materiale </a:t>
            </a:r>
            <a:r>
              <a:rPr lang="it-IT" dirty="0">
                <a:solidFill>
                  <a:srgbClr val="21253E"/>
                </a:solidFill>
              </a:rPr>
              <a:t>composto da cellule </a:t>
            </a:r>
            <a:r>
              <a:rPr lang="it-IT" dirty="0" smtClean="0">
                <a:solidFill>
                  <a:srgbClr val="21253E"/>
                </a:solidFill>
              </a:rPr>
              <a:t>umane (</a:t>
            </a:r>
            <a:r>
              <a:rPr lang="it-IT" i="1" dirty="0" err="1" smtClean="0">
                <a:solidFill>
                  <a:srgbClr val="21253E"/>
                </a:solidFill>
              </a:rPr>
              <a:t>bioink</a:t>
            </a:r>
            <a:r>
              <a:rPr lang="it-IT" dirty="0" smtClean="0">
                <a:solidFill>
                  <a:srgbClr val="21253E"/>
                </a:solidFill>
              </a:rPr>
              <a:t>), sono utilizzati </a:t>
            </a:r>
            <a:r>
              <a:rPr lang="it-IT" dirty="0">
                <a:solidFill>
                  <a:srgbClr val="21253E"/>
                </a:solidFill>
              </a:rPr>
              <a:t>per </a:t>
            </a:r>
            <a:r>
              <a:rPr lang="it-IT" dirty="0" smtClean="0">
                <a:solidFill>
                  <a:srgbClr val="21253E"/>
                </a:solidFill>
              </a:rPr>
              <a:t>sperimentazione </a:t>
            </a:r>
            <a:r>
              <a:rPr lang="it-IT" dirty="0">
                <a:solidFill>
                  <a:srgbClr val="21253E"/>
                </a:solidFill>
              </a:rPr>
              <a:t>di farmaci o per impianti </a:t>
            </a:r>
            <a:r>
              <a:rPr lang="it-IT" dirty="0" smtClean="0">
                <a:solidFill>
                  <a:srgbClr val="21253E"/>
                </a:solidFill>
              </a:rPr>
              <a:t>in casi </a:t>
            </a:r>
            <a:r>
              <a:rPr lang="it-IT" dirty="0">
                <a:solidFill>
                  <a:srgbClr val="21253E"/>
                </a:solidFill>
              </a:rPr>
              <a:t>di ustioni.</a:t>
            </a:r>
            <a:r>
              <a:rPr lang="it-IT" sz="2000" dirty="0">
                <a:solidFill>
                  <a:srgbClr val="21253E"/>
                </a:solidFill>
              </a:rPr>
              <a:t/>
            </a:r>
            <a:br>
              <a:rPr lang="it-IT" sz="2000" dirty="0">
                <a:solidFill>
                  <a:srgbClr val="21253E"/>
                </a:solidFill>
              </a:rPr>
            </a:br>
            <a:r>
              <a:rPr lang="it-IT" sz="800" dirty="0" smtClean="0">
                <a:solidFill>
                  <a:srgbClr val="21253E"/>
                </a:solidFill>
              </a:rPr>
              <a:t/>
            </a:r>
            <a:br>
              <a:rPr lang="it-IT" sz="800" dirty="0" smtClean="0">
                <a:solidFill>
                  <a:srgbClr val="21253E"/>
                </a:solidFill>
              </a:rPr>
            </a:br>
            <a:endParaRPr lang="it-IT" sz="800" dirty="0" smtClean="0">
              <a:solidFill>
                <a:srgbClr val="21253E"/>
              </a:solidFill>
            </a:endParaRPr>
          </a:p>
          <a:p>
            <a:endParaRPr lang="it-IT" sz="800" dirty="0">
              <a:solidFill>
                <a:srgbClr val="21253E"/>
              </a:solidFill>
            </a:endParaRPr>
          </a:p>
          <a:p>
            <a:r>
              <a:rPr lang="it-IT" sz="2000" dirty="0" smtClean="0">
                <a:solidFill>
                  <a:srgbClr val="21253E"/>
                </a:solidFill>
              </a:rPr>
              <a:t>Il legislatore </a:t>
            </a:r>
            <a:r>
              <a:rPr lang="it-IT" sz="2000" dirty="0">
                <a:solidFill>
                  <a:srgbClr val="21253E"/>
                </a:solidFill>
              </a:rPr>
              <a:t>non è ancora intervenuto a disciplinare in maniera specifica </a:t>
            </a:r>
            <a:r>
              <a:rPr lang="it-IT" sz="2000" dirty="0" smtClean="0">
                <a:solidFill>
                  <a:srgbClr val="21253E"/>
                </a:solidFill>
              </a:rPr>
              <a:t>il </a:t>
            </a:r>
            <a:r>
              <a:rPr lang="it-IT" sz="2000" dirty="0">
                <a:solidFill>
                  <a:srgbClr val="21253E"/>
                </a:solidFill>
              </a:rPr>
              <a:t>settore del </a:t>
            </a:r>
            <a:r>
              <a:rPr lang="it-IT" sz="2000" dirty="0" err="1" smtClean="0">
                <a:solidFill>
                  <a:srgbClr val="21253E"/>
                </a:solidFill>
              </a:rPr>
              <a:t>bioprinting</a:t>
            </a:r>
            <a:r>
              <a:rPr lang="it-IT" sz="2000" dirty="0" smtClean="0">
                <a:solidFill>
                  <a:srgbClr val="21253E"/>
                </a:solidFill>
              </a:rPr>
              <a:t>, così </a:t>
            </a:r>
            <a:r>
              <a:rPr lang="it-IT" sz="2000" dirty="0">
                <a:solidFill>
                  <a:srgbClr val="21253E"/>
                </a:solidFill>
              </a:rPr>
              <a:t>come </a:t>
            </a:r>
            <a:r>
              <a:rPr lang="it-IT" sz="2000" dirty="0" smtClean="0">
                <a:solidFill>
                  <a:srgbClr val="21253E"/>
                </a:solidFill>
              </a:rPr>
              <a:t>il 3D </a:t>
            </a:r>
            <a:r>
              <a:rPr lang="it-IT" sz="2000" dirty="0" err="1" smtClean="0">
                <a:solidFill>
                  <a:srgbClr val="21253E"/>
                </a:solidFill>
              </a:rPr>
              <a:t>printing</a:t>
            </a:r>
            <a:r>
              <a:rPr lang="it-IT" sz="2000" dirty="0" smtClean="0">
                <a:solidFill>
                  <a:srgbClr val="21253E"/>
                </a:solidFill>
              </a:rPr>
              <a:t>.</a:t>
            </a:r>
            <a:br>
              <a:rPr lang="it-IT" sz="2000" dirty="0" smtClean="0">
                <a:solidFill>
                  <a:srgbClr val="21253E"/>
                </a:solidFill>
              </a:rPr>
            </a:br>
            <a:r>
              <a:rPr lang="it-IT" sz="800" dirty="0">
                <a:solidFill>
                  <a:srgbClr val="21253E"/>
                </a:solidFill>
              </a:rPr>
              <a:t/>
            </a:r>
            <a:br>
              <a:rPr lang="it-IT" sz="800" dirty="0">
                <a:solidFill>
                  <a:srgbClr val="21253E"/>
                </a:solidFill>
              </a:rPr>
            </a:br>
            <a:endParaRPr lang="it-IT" sz="800" dirty="0" smtClean="0">
              <a:solidFill>
                <a:srgbClr val="21253E"/>
              </a:solidFill>
            </a:endParaRPr>
          </a:p>
          <a:p>
            <a:r>
              <a:rPr lang="it-IT" sz="2000" dirty="0" smtClean="0">
                <a:solidFill>
                  <a:srgbClr val="21253E"/>
                </a:solidFill>
              </a:rPr>
              <a:t>Quale </a:t>
            </a:r>
            <a:r>
              <a:rPr lang="it-IT" sz="2000" b="1" dirty="0" smtClean="0">
                <a:solidFill>
                  <a:srgbClr val="21253E"/>
                </a:solidFill>
              </a:rPr>
              <a:t>regolamentazione applicabile</a:t>
            </a:r>
            <a:r>
              <a:rPr lang="it-IT" sz="2000" dirty="0" smtClean="0">
                <a:solidFill>
                  <a:srgbClr val="21253E"/>
                </a:solidFill>
              </a:rPr>
              <a:t>, </a:t>
            </a:r>
          </a:p>
          <a:p>
            <a:r>
              <a:rPr lang="it-IT" sz="2000" dirty="0" smtClean="0">
                <a:solidFill>
                  <a:srgbClr val="21253E"/>
                </a:solidFill>
              </a:rPr>
              <a:t>stante il quadro </a:t>
            </a:r>
            <a:r>
              <a:rPr lang="it-IT" sz="2000" dirty="0">
                <a:solidFill>
                  <a:srgbClr val="21253E"/>
                </a:solidFill>
              </a:rPr>
              <a:t>normativo </a:t>
            </a:r>
            <a:r>
              <a:rPr lang="it-IT" sz="2000" dirty="0" smtClean="0">
                <a:solidFill>
                  <a:srgbClr val="21253E"/>
                </a:solidFill>
              </a:rPr>
              <a:t>corrente </a:t>
            </a:r>
            <a:r>
              <a:rPr lang="it-IT" sz="2000" b="1" dirty="0" smtClean="0">
                <a:solidFill>
                  <a:srgbClr val="FF0000"/>
                </a:solidFill>
              </a:rPr>
              <a:t>?</a:t>
            </a:r>
            <a:r>
              <a:rPr lang="it-IT" sz="1000" dirty="0">
                <a:solidFill>
                  <a:srgbClr val="21253E"/>
                </a:solidFill>
              </a:rPr>
              <a:t/>
            </a:r>
            <a:br>
              <a:rPr lang="it-IT" sz="1000" dirty="0">
                <a:solidFill>
                  <a:srgbClr val="21253E"/>
                </a:solidFill>
              </a:rPr>
            </a:br>
            <a:r>
              <a:rPr lang="it-IT" sz="1000" dirty="0">
                <a:solidFill>
                  <a:srgbClr val="21253E"/>
                </a:solidFill>
              </a:rPr>
              <a:t/>
            </a:r>
            <a:br>
              <a:rPr lang="it-IT" sz="1000" dirty="0">
                <a:solidFill>
                  <a:srgbClr val="21253E"/>
                </a:solidFill>
              </a:rPr>
            </a:br>
            <a:endParaRPr lang="it-IT" sz="1000" dirty="0">
              <a:solidFill>
                <a:srgbClr val="21253E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34964" t="21287" r="34870" b="73109"/>
          <a:stretch/>
        </p:blipFill>
        <p:spPr>
          <a:xfrm>
            <a:off x="6090556" y="184023"/>
            <a:ext cx="2573983" cy="258983"/>
          </a:xfrm>
          <a:prstGeom prst="rect">
            <a:avLst/>
          </a:prstGeom>
          <a:ln>
            <a:solidFill>
              <a:srgbClr val="009999"/>
            </a:solidFill>
          </a:ln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Sandro Storelli - OBV</a:t>
            </a:r>
            <a:endParaRPr lang="it-IT" dirty="0"/>
          </a:p>
        </p:txBody>
      </p:sp>
      <p:pic>
        <p:nvPicPr>
          <p:cNvPr id="8" name="Picture 10" descr="Concetto Presente E Futuro Passato Di Progresso Di Tempo Sulla Lavagna O  Sulla C Immagine Stock - Immagine di cronologico, concetto: 927192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1" t="9486" r="6622" b="17113"/>
          <a:stretch/>
        </p:blipFill>
        <p:spPr bwMode="auto">
          <a:xfrm>
            <a:off x="4819897" y="4737165"/>
            <a:ext cx="1270659" cy="75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34883" t="7206" r="34958" b="5415"/>
          <a:stretch/>
        </p:blipFill>
        <p:spPr>
          <a:xfrm>
            <a:off x="2607784" y="286154"/>
            <a:ext cx="3984337" cy="6252759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18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3082</TotalTime>
  <Words>75</Words>
  <Application>Microsoft Office PowerPoint</Application>
  <PresentationFormat>Presentazione su schermo (4:3)</PresentationFormat>
  <Paragraphs>35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dainese</dc:creator>
  <cp:lastModifiedBy>Sandro Storelli</cp:lastModifiedBy>
  <cp:revision>380</cp:revision>
  <dcterms:created xsi:type="dcterms:W3CDTF">2019-04-04T09:46:43Z</dcterms:created>
  <dcterms:modified xsi:type="dcterms:W3CDTF">2023-10-03T08:24:14Z</dcterms:modified>
</cp:coreProperties>
</file>