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handoutMasterIdLst>
    <p:handoutMasterId r:id="rId11"/>
  </p:handoutMasterIdLst>
  <p:sldIdLst>
    <p:sldId id="489" r:id="rId2"/>
    <p:sldId id="493" r:id="rId3"/>
    <p:sldId id="483" r:id="rId4"/>
    <p:sldId id="491" r:id="rId5"/>
    <p:sldId id="494" r:id="rId6"/>
    <p:sldId id="492" r:id="rId7"/>
    <p:sldId id="495" r:id="rId8"/>
    <p:sldId id="496" r:id="rId9"/>
  </p:sldIdLst>
  <p:sldSz cx="12192000" cy="6858000"/>
  <p:notesSz cx="6797675" cy="9926638"/>
  <p:custDataLst>
    <p:tags r:id="rId1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egno" initials="C" lastIdx="8" clrIdx="0"/>
  <p:cmAuthor id="1" name="Sandro Storelli" initials="S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CCFF"/>
    <a:srgbClr val="3366CC"/>
    <a:srgbClr val="0000FF"/>
    <a:srgbClr val="0066FF"/>
    <a:srgbClr val="FF7C80"/>
    <a:srgbClr val="2910E0"/>
    <a:srgbClr val="CCCCFF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92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4205986-63DF-4D36-8947-9ADE8F116EBA}" type="datetimeFigureOut">
              <a:rPr lang="it-IT" smtClean="0"/>
              <a:t>01/12/2021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ED0C2A-59A3-4988-9B5D-840DF2008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2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9D44A8E-72E2-4458-9A80-0D6BC62CA57A}" type="datetimeFigureOut">
              <a:rPr lang="it-IT" smtClean="0"/>
              <a:t>01/12/2021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4D9AD82-973B-4DDD-B14D-F794D1F01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2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AD82-973B-4DDD-B14D-F794D1F012A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8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AD82-973B-4DDD-B14D-F794D1F012A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6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AD82-973B-4DDD-B14D-F794D1F012A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6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0978-7630-4805-927B-7FA6A53BA42D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8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399-031B-48FF-BA18-DEFD77991271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4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64C-8C6B-40DC-A48D-D833F42B80EE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00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E569-B058-4AB7-9408-2835440AF9C0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4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B6C-2BD9-4B5A-9364-13502842F346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45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DF93-078D-4C60-B815-8451FF22740C}" type="datetime1">
              <a:rPr lang="it-IT" smtClean="0"/>
              <a:t>01/12/2021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6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75D8-A83F-4465-B0B6-4C5631EE3A1D}" type="datetime1">
              <a:rPr lang="it-IT" smtClean="0"/>
              <a:t>01/12/2021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3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2C78-B73C-4F92-8FF9-A67E439BE912}" type="datetime1">
              <a:rPr lang="it-IT" smtClean="0"/>
              <a:t>01/12/2021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4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61D-6829-4C1A-B498-B749B6D32253}" type="datetime1">
              <a:rPr lang="it-IT" smtClean="0"/>
              <a:t>01/12/2021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44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CF55-4A13-4351-81AA-775940E01E1F}" type="datetime1">
              <a:rPr lang="it-IT" smtClean="0"/>
              <a:t>01/12/2021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6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5F1-C553-48B5-8FF7-484A1A79A805}" type="datetime1">
              <a:rPr lang="it-IT" smtClean="0"/>
              <a:t>01/12/2021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091A-E103-4DDD-B3C1-8E3F3088A876}" type="datetime1">
              <a:rPr lang="it-IT" smtClean="0"/>
              <a:t>01/12/2021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3498-96A2-4D8D-8CD2-1A158BF115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5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590" t="7334" r="7169" b="4167"/>
          <a:stretch/>
        </p:blipFill>
        <p:spPr>
          <a:xfrm>
            <a:off x="295482" y="225615"/>
            <a:ext cx="11601035" cy="63132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0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99" y="456441"/>
            <a:ext cx="3086880" cy="388948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Imprese interessate</a:t>
            </a:r>
            <a:endParaRPr lang="it-IT" sz="2400" b="1" i="1" dirty="0">
              <a:solidFill>
                <a:schemeClr val="bg1">
                  <a:lumMod val="9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979" y="3728363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407222" y="743407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8929394" y="194831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53799" y="1277532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Fabbricanti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DM su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misura:</a:t>
            </a:r>
            <a:endParaRPr lang="it-IT" dirty="0" smtClean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Laboratori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ODONTOTECNICI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Laboratori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ORTO PROTESISTI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Laboratori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OTTICI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Laboratori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AUDIOPROTESISTI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rototipazione rapida e STAMPA 3d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Immagine 10" descr="C:\Users\s.storelli\Desktop\PROGETTO\LOGHI DMSM\logoDM-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22" y="2307600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22" y="371352"/>
            <a:ext cx="1723906" cy="37205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Obiettivi</a:t>
            </a:r>
            <a:endParaRPr lang="it-IT" sz="24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222" y="4004409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669707" y="628212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9260466" y="220187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F8C87BB4-528E-524F-83C0-87F540B15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99" y="1082255"/>
            <a:ext cx="8381125" cy="403337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●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avorire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conoscenza e l’adeguamento normativo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parte delle imprese fabbricanti di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DM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 misura, impegnate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nell’applicazione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 nuovo Regolamento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UE,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 introduce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nuovi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rilevanti obblighi, che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richiedono innovazione organizzativa e approccio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legato alla ricerca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letteratura tecnico scientifica, anche in banche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dati specializzate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on-line</a:t>
            </a:r>
            <a:endParaRPr lang="it-IT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Contribuire alla ridefinizione delle filiere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delle imprese in ottica “Smart </a:t>
            </a:r>
            <a:r>
              <a:rPr lang="it-IT" sz="2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Specialization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Strategy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Stimolare aggregazioni innovative tra imprese</a:t>
            </a:r>
            <a:r>
              <a:rPr lang="it-IT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it-IT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fine di diffondere nuove conoscenze 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abilità, per cogliere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nuove opportunità e i trend di miglioramento del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mercato</a:t>
            </a:r>
            <a:endParaRPr lang="it-IT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Promuovere e stimolare l’utilizzo di strumenti, tecnologie</a:t>
            </a:r>
            <a:r>
              <a:rPr lang="it-IT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it-IT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it-IT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documenti digitali da parte delle </a:t>
            </a: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imprese</a:t>
            </a:r>
            <a:endParaRPr lang="it-IT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Immagine 11" descr="C:\Users\s.storelli\Desktop\PROGETTO\LOGHI DMSM\logoDM-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07" y="2307600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98" y="288455"/>
            <a:ext cx="1447861" cy="339757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Attività</a:t>
            </a:r>
            <a:endParaRPr lang="it-IT" sz="24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222" y="4297707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669707" y="628212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9260466" y="220187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F8C87BB4-528E-524F-83C0-87F540B1536E}"/>
              </a:ext>
            </a:extLst>
          </p:cNvPr>
          <p:cNvSpPr txBox="1">
            <a:spLocks/>
          </p:cNvSpPr>
          <p:nvPr/>
        </p:nvSpPr>
        <p:spPr>
          <a:xfrm>
            <a:off x="979817" y="1065427"/>
            <a:ext cx="9397760" cy="421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Individuazione gruppi funzionali di DM su misura</a:t>
            </a:r>
            <a:endParaRPr lang="it-IT" sz="2400" dirty="0" smtClean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Saranno individuati gruppi rappresentativi delle più significative tipologie dei DMSM per le categorie interessate.</a:t>
            </a:r>
            <a:b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 tali gruppi verranno svolte attività di ricerca/estrazione dati ed elaborazione.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</a:t>
            </a:r>
            <a:r>
              <a:rPr lang="it-IT" sz="24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Identificazione dati pertinenti</a:t>
            </a:r>
            <a:b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i)  Dati generati dal fabbricante,</a:t>
            </a:r>
            <a:b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ii) Dati provenienti dalla letteratura: raccolti al fine di determinare il livello di sicurezza e prestazione dei dispositivi d’interesse.</a:t>
            </a:r>
            <a:b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Possono riguardare la stessa tecnologia su cui si basa il dispositivo, o le medesime condizioni mediche trattate o dispositivi simili/equivalenti.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●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Protocollo di ricerca in letteratura   </a:t>
            </a:r>
            <a:r>
              <a:rPr lang="it-IT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it-IT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i)   Fonti dei dati utilizzati,</a:t>
            </a:r>
            <a:b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ii)  Metodologia di ricerca (criteri di selezione dei dati),</a:t>
            </a:r>
            <a:b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iii) Report di ricerca in letteratura.</a:t>
            </a:r>
            <a:endParaRPr lang="it-IT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Immagine 10" descr="C:\Users\s.storelli\Desktop\PROGETTO\LOGHI DMSM\logoDM-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07" y="2307600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1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63" y="456442"/>
            <a:ext cx="3958149" cy="343540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Strumenti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 le imprese</a:t>
            </a:r>
            <a:endParaRPr lang="it-IT" sz="24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809" y="3918145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669707" y="628212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9260466" y="220187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41309"/>
              </p:ext>
            </p:extLst>
          </p:nvPr>
        </p:nvGraphicFramePr>
        <p:xfrm>
          <a:off x="889958" y="1277532"/>
          <a:ext cx="8590471" cy="3139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0471"/>
              </a:tblGrid>
              <a:tr h="1620943">
                <a:tc>
                  <a:txBody>
                    <a:bodyPr/>
                    <a:lstStyle/>
                    <a:p>
                      <a:pPr marL="111125" marR="180340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• </a:t>
                      </a:r>
                      <a:r>
                        <a:rPr lang="it-IT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Rapporti </a:t>
                      </a:r>
                      <a:r>
                        <a:rPr lang="it-IT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 valutazione clinica relativa ai </a:t>
                      </a:r>
                      <a:r>
                        <a:rPr lang="it-IT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DM su misura dei </a:t>
                      </a:r>
                      <a:r>
                        <a:rPr lang="it-IT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gruppi funzionali </a:t>
                      </a:r>
                      <a:r>
                        <a:rPr lang="it-IT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individuati, rappresentativi </a:t>
                      </a:r>
                      <a:r>
                        <a:rPr lang="it-IT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delle più significative tipologie dei DMSM</a:t>
                      </a:r>
                      <a:endParaRPr lang="it-IT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518645"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• </a:t>
                      </a:r>
                      <a:r>
                        <a:rPr lang="it-IT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Guida </a:t>
                      </a:r>
                      <a:r>
                        <a:rPr lang="it-IT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applicativa del MDR 2017/745, con gli elementi del sistema di gestione della qualità prevista dal MDR, all’art.10, rivolta ai fabbricanti di DM su misura</a:t>
                      </a:r>
                      <a:endParaRPr lang="it-IT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magine 10" descr="C:\Users\s.storelli\Desktop\PROGETTO\LOGHI DMSM\logoDM-b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24" y="2304809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539" y="618845"/>
            <a:ext cx="1516873" cy="339757"/>
          </a:xfr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Eventi</a:t>
            </a:r>
            <a:endParaRPr lang="it-IT" sz="10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82" y="4237322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669707" y="628212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9260466" y="220187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58905"/>
              </p:ext>
            </p:extLst>
          </p:nvPr>
        </p:nvGraphicFramePr>
        <p:xfrm>
          <a:off x="1036546" y="1318846"/>
          <a:ext cx="6674308" cy="4004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6284"/>
                <a:gridCol w="2108024"/>
              </a:tblGrid>
              <a:tr h="121753">
                <a:tc>
                  <a:txBody>
                    <a:bodyPr/>
                    <a:lstStyle/>
                    <a:p>
                      <a:pPr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 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958570"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Il Regolamento UE Dispositivi Medici MDR UE 2017/745.</a:t>
                      </a:r>
                      <a:endParaRPr lang="it-IT" sz="1100" dirty="0">
                        <a:effectLst/>
                      </a:endParaRP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Adempimenti e supporto alle imprese nell’applicazione.</a:t>
                      </a:r>
                      <a:endParaRPr lang="it-IT" sz="1100" dirty="0">
                        <a:effectLst/>
                      </a:endParaRP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Presentazione del progetto Dispositivi medici su misura: valutazione clinica e applicazioni digitali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effectLst/>
                        </a:rPr>
                        <a:t>Webinar</a:t>
                      </a:r>
                      <a:r>
                        <a:rPr lang="it-IT" sz="1000" dirty="0" smtClean="0">
                          <a:effectLst/>
                        </a:rPr>
                        <a:t/>
                      </a:r>
                      <a:br>
                        <a:rPr lang="it-IT" sz="1000" dirty="0" smtClean="0">
                          <a:effectLst/>
                        </a:rPr>
                      </a:br>
                      <a:r>
                        <a:rPr lang="it-IT" sz="1000" dirty="0" smtClean="0">
                          <a:effectLst/>
                        </a:rPr>
                        <a:t>7 </a:t>
                      </a:r>
                      <a:r>
                        <a:rPr lang="it-IT" sz="1000" dirty="0">
                          <a:effectLst/>
                        </a:rPr>
                        <a:t>ottobre </a:t>
                      </a:r>
                      <a:r>
                        <a:rPr lang="it-IT" sz="1000" dirty="0" smtClean="0">
                          <a:effectLst/>
                        </a:rPr>
                        <a:t>2021</a:t>
                      </a:r>
                      <a:r>
                        <a:rPr lang="it-IT" sz="1000" baseline="0" dirty="0" smtClean="0">
                          <a:effectLst/>
                        </a:rPr>
                        <a:t> </a:t>
                      </a:r>
                      <a:r>
                        <a:rPr lang="it-IT" sz="1000" dirty="0" smtClean="0">
                          <a:effectLst/>
                        </a:rPr>
                        <a:t>h </a:t>
                      </a:r>
                      <a:r>
                        <a:rPr lang="it-IT" sz="1000" dirty="0">
                          <a:effectLst/>
                        </a:rPr>
                        <a:t>14.00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45599"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Il DMSM nel Regolamento UE MDR 745.</a:t>
                      </a:r>
                      <a:endParaRPr lang="it-IT" sz="1100" dirty="0">
                        <a:effectLst/>
                      </a:endParaRP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Buone pratiche e guida per l’applicazione.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effectLst/>
                        </a:rPr>
                        <a:t>Webinar</a:t>
                      </a:r>
                      <a:endParaRPr lang="it-IT" sz="1000" dirty="0" smtClean="0">
                        <a:effectLst/>
                      </a:endParaRP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26 </a:t>
                      </a:r>
                      <a:r>
                        <a:rPr lang="it-IT" sz="1000" dirty="0">
                          <a:effectLst/>
                        </a:rPr>
                        <a:t>Ottobre </a:t>
                      </a:r>
                      <a:r>
                        <a:rPr lang="it-IT" sz="1000" dirty="0" smtClean="0">
                          <a:effectLst/>
                        </a:rPr>
                        <a:t>2021 </a:t>
                      </a:r>
                      <a:r>
                        <a:rPr lang="it-IT" sz="1100" baseline="0" dirty="0" smtClean="0">
                          <a:effectLst/>
                        </a:rPr>
                        <a:t>h </a:t>
                      </a:r>
                      <a:r>
                        <a:rPr lang="it-IT" sz="1000" dirty="0" smtClean="0">
                          <a:effectLst/>
                        </a:rPr>
                        <a:t>20.30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83224"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Prestazioni, sicurezza ed efficacia del DMSM </a:t>
                      </a:r>
                      <a:r>
                        <a:rPr lang="it-IT" sz="1400" dirty="0">
                          <a:effectLst/>
                        </a:rPr>
                        <a:t>– I dati di valutazione clinica nella letteratura tecnico-scientifica e nell’esperienza delle imprese </a:t>
                      </a:r>
                      <a:r>
                        <a:rPr lang="it-IT" sz="1000" dirty="0">
                          <a:effectLst/>
                        </a:rPr>
                        <a:t>– Casi di valutazione clinica di DM nelle attività del progetto</a:t>
                      </a:r>
                      <a:r>
                        <a:rPr lang="it-IT" sz="1000" dirty="0" smtClean="0">
                          <a:effectLst/>
                        </a:rPr>
                        <a:t>.</a:t>
                      </a: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 smtClean="0">
                          <a:effectLst/>
                        </a:rPr>
                        <a:t>Convegno</a:t>
                      </a: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</a:rPr>
                        <a:t>4 </a:t>
                      </a:r>
                      <a:r>
                        <a:rPr lang="it-IT" sz="1000" b="1" dirty="0">
                          <a:effectLst/>
                        </a:rPr>
                        <a:t>dicembre </a:t>
                      </a:r>
                      <a:r>
                        <a:rPr lang="it-IT" sz="1000" dirty="0" smtClean="0">
                          <a:effectLst/>
                        </a:rPr>
                        <a:t>2021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000" dirty="0" smtClean="0">
                          <a:effectLst/>
                        </a:rPr>
                        <a:t>h </a:t>
                      </a:r>
                      <a:r>
                        <a:rPr lang="it-IT" sz="1000" dirty="0">
                          <a:effectLst/>
                        </a:rPr>
                        <a:t>9.00 Crowne </a:t>
                      </a:r>
                      <a:r>
                        <a:rPr lang="it-IT" sz="1000" dirty="0" err="1">
                          <a:effectLst/>
                        </a:rPr>
                        <a:t>Plaza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3822">
                <a:tc>
                  <a:txBody>
                    <a:bodyPr/>
                    <a:lstStyle/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Ortesi del piede: Prestazioni, sicurezza, efficacia </a:t>
                      </a:r>
                      <a:r>
                        <a:rPr lang="it-IT" sz="1400" dirty="0">
                          <a:effectLst/>
                        </a:rPr>
                        <a:t>– Casi di valutazione clinica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18034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effectLst/>
                        </a:rPr>
                        <a:t>Convegno</a:t>
                      </a:r>
                    </a:p>
                    <a:p>
                      <a:pPr marL="457200" marR="180340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</a:rPr>
                        <a:t>18 </a:t>
                      </a:r>
                      <a:r>
                        <a:rPr lang="it-IT" sz="1000" b="1" dirty="0">
                          <a:effectLst/>
                        </a:rPr>
                        <a:t>dicembre </a:t>
                      </a:r>
                      <a:r>
                        <a:rPr lang="it-IT" sz="1000" dirty="0" smtClean="0">
                          <a:effectLst/>
                        </a:rPr>
                        <a:t>2021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000" dirty="0" smtClean="0">
                          <a:effectLst/>
                        </a:rPr>
                        <a:t>h </a:t>
                      </a:r>
                      <a:r>
                        <a:rPr lang="it-IT" sz="1000" dirty="0">
                          <a:effectLst/>
                        </a:rPr>
                        <a:t>9.00 Villa Italia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5277" y="14873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" name="Immagine 11" descr="C:\Users\s.storelli\Desktop\PROGETTO\LOGHI DMSM\logoDM-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24" y="2304809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2" y="228775"/>
            <a:ext cx="5173755" cy="414067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Condivisione risultati</a:t>
            </a:r>
            <a:endParaRPr lang="it-IT" sz="24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62" y="4944689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278111" y="691985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8920630" y="255414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29875" t="12664" r="12829" b="67684"/>
          <a:stretch/>
        </p:blipFill>
        <p:spPr>
          <a:xfrm>
            <a:off x="889958" y="5045418"/>
            <a:ext cx="4851747" cy="8927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/>
          <a:srcRect l="44113" t="70075" r="44838" b="15153"/>
          <a:stretch/>
        </p:blipFill>
        <p:spPr>
          <a:xfrm>
            <a:off x="10660938" y="3523158"/>
            <a:ext cx="1086929" cy="779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/>
          <a:srcRect l="25961" t="70565" r="64013" b="14663"/>
          <a:stretch/>
        </p:blipFill>
        <p:spPr>
          <a:xfrm>
            <a:off x="10659372" y="1956011"/>
            <a:ext cx="986287" cy="779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magine 12" descr="C:\Users\s.storelli\Desktop\PROGETTO\LOGHI DMSM\logoDM-b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05" y="5063482"/>
            <a:ext cx="1036074" cy="52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/>
          <a:srcRect l="5921" t="4686" r="30238" b="11616"/>
          <a:stretch/>
        </p:blipFill>
        <p:spPr>
          <a:xfrm>
            <a:off x="1149866" y="642842"/>
            <a:ext cx="6441838" cy="45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D170A-65F2-A14D-AF55-78E2A701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63" y="439947"/>
            <a:ext cx="5173755" cy="414067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Pubblicazione risultati</a:t>
            </a:r>
            <a:endParaRPr lang="it-IT" sz="2400" b="1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C81D448-D2CA-4340-8AFC-D5CDF66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62" y="4944689"/>
            <a:ext cx="1396105" cy="682811"/>
          </a:xfrm>
          <a:prstGeom prst="rect">
            <a:avLst/>
          </a:prstGeom>
        </p:spPr>
      </p:pic>
      <p:pic>
        <p:nvPicPr>
          <p:cNvPr id="10" name="Immagine 9" descr="PdInnovationHU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9"/>
          <a:stretch/>
        </p:blipFill>
        <p:spPr bwMode="auto">
          <a:xfrm>
            <a:off x="10278111" y="691985"/>
            <a:ext cx="1133620" cy="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406771" y="-1509624"/>
            <a:ext cx="14998377" cy="6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47A4AB0F-E289-A14B-859E-B00780BC0798}"/>
              </a:ext>
            </a:extLst>
          </p:cNvPr>
          <p:cNvSpPr/>
          <p:nvPr/>
        </p:nvSpPr>
        <p:spPr>
          <a:xfrm>
            <a:off x="8920630" y="255414"/>
            <a:ext cx="2611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progetto</a:t>
            </a:r>
          </a:p>
          <a:p>
            <a:r>
              <a:rPr lang="it-IT" sz="1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ispositivi medici su misura: </a:t>
            </a:r>
            <a:b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000" b="1" dirty="0" smtClean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valutazione clinica e applicazioni digitali</a:t>
            </a:r>
            <a:endParaRPr lang="it-IT" sz="10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0478"/>
              </p:ext>
            </p:extLst>
          </p:nvPr>
        </p:nvGraphicFramePr>
        <p:xfrm>
          <a:off x="889958" y="1699403"/>
          <a:ext cx="8590471" cy="2656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0471"/>
              </a:tblGrid>
              <a:tr h="1199071"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• </a:t>
                      </a:r>
                      <a:r>
                        <a:rPr lang="it-IT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Gruppi di lavoro per categorie interessate</a:t>
                      </a:r>
                      <a:endParaRPr lang="it-IT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57866"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1241180" y="2268747"/>
            <a:ext cx="7031552" cy="7386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Per partecipare scrivi </a:t>
            </a:r>
            <a:r>
              <a:rPr lang="it-IT" i="1" dirty="0"/>
              <a:t>a: </a:t>
            </a:r>
            <a:endParaRPr lang="it-IT" i="1" dirty="0" smtClean="0"/>
          </a:p>
          <a:p>
            <a:pPr algn="just"/>
            <a:r>
              <a:rPr lang="it-IT" dirty="0" smtClean="0"/>
              <a:t>                                             </a:t>
            </a:r>
            <a:r>
              <a:rPr lang="it-IT" sz="2400" dirty="0" smtClean="0">
                <a:solidFill>
                  <a:srgbClr val="2910E0"/>
                </a:solidFill>
              </a:rPr>
              <a:t>innovazione@pd.cna.it </a:t>
            </a:r>
            <a:endParaRPr lang="it-IT" sz="2400" dirty="0">
              <a:solidFill>
                <a:srgbClr val="2910E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29875" t="12664" r="12829" b="67684"/>
          <a:stretch/>
        </p:blipFill>
        <p:spPr>
          <a:xfrm>
            <a:off x="889958" y="5045418"/>
            <a:ext cx="4851747" cy="8927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/>
          <a:srcRect l="44113" t="70075" r="44838" b="15153"/>
          <a:stretch/>
        </p:blipFill>
        <p:spPr>
          <a:xfrm>
            <a:off x="10660938" y="3523158"/>
            <a:ext cx="1086929" cy="779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/>
          <a:srcRect l="25961" t="70565" r="64013" b="14663"/>
          <a:stretch/>
        </p:blipFill>
        <p:spPr>
          <a:xfrm>
            <a:off x="10659372" y="1956011"/>
            <a:ext cx="986287" cy="779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magine 12" descr="C:\Users\s.storelli\Desktop\PROGETTO\LOGHI DMSM\logoDM-b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05" y="5063482"/>
            <a:ext cx="1036074" cy="52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4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9dcfbe61-ae68-4abf-9a0d-2378397c9dfe"/>
  <p:tag name="ARTICULATE_DESIGN_ID_FILO" val="x5TP1x3S"/>
  <p:tag name="ARTICULATE_DESIGN_ID_SEZIONE" val="SaZss2Jg"/>
  <p:tag name="ARTICULATE_DESIGN_ID_TEMA DI OFFICE" val="RxXpR2CP"/>
  <p:tag name="ARTICULATE_USED_PAGE_ORIENTATION" val="1"/>
  <p:tag name="ARTICULATE_USED_PAGE_SIZE" val="7"/>
  <p:tag name="TAG_BACKING_FORM_KEY" val="722302-c:\users\nb docente\documents\template presentazioni [salvato automaticamente].pptx"/>
  <p:tag name="ARTICULATE_PRESENTER_VERSION" val="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THUMBNAIL_REFRESH" val="1"/>
  <p:tag name="ARTICULATE_SLIDE_COUNT" val="9"/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291</Words>
  <Application>Microsoft Office PowerPoint</Application>
  <PresentationFormat>Widescreen</PresentationFormat>
  <Paragraphs>58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Mangal</vt:lpstr>
      <vt:lpstr>Times New Roman</vt:lpstr>
      <vt:lpstr>Tema di Office</vt:lpstr>
      <vt:lpstr>Presentazione standard di PowerPoint</vt:lpstr>
      <vt:lpstr>Imprese interessate</vt:lpstr>
      <vt:lpstr>Obiettivi</vt:lpstr>
      <vt:lpstr>Attività</vt:lpstr>
      <vt:lpstr>Strumenti per le imprese</vt:lpstr>
      <vt:lpstr>Eventi</vt:lpstr>
      <vt:lpstr>Condivisione risultati</vt:lpstr>
      <vt:lpstr>Pubblicazione risultati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NB DOCENTE</dc:creator>
  <cp:lastModifiedBy>Sandro Storelli</cp:lastModifiedBy>
  <cp:revision>286</cp:revision>
  <cp:lastPrinted>2021-12-01T09:28:28Z</cp:lastPrinted>
  <dcterms:created xsi:type="dcterms:W3CDTF">2019-07-08T07:46:07Z</dcterms:created>
  <dcterms:modified xsi:type="dcterms:W3CDTF">2021-12-01T10:03:16Z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template presentazioni</vt:lpwstr>
  </property>
  <property fmtid="{D5CDD505-2E9C-101B-9397-08002B2CF9AE}" pid="4" name="ArticulateProjectVersion">
    <vt:lpwstr>8</vt:lpwstr>
  </property>
  <property fmtid="{D5CDD505-2E9C-101B-9397-08002B2CF9AE}" pid="5" name="ArticulateGUID">
    <vt:lpwstr>A2EE2CCE-F22D-4595-BC65-78645FEC0422</vt:lpwstr>
  </property>
  <property fmtid="{D5CDD505-2E9C-101B-9397-08002B2CF9AE}" pid="6" name="ArticulateProjectFull">
    <vt:lpwstr>C:\Users\NB DOCENTE\Documents\FAD\revSS_definitiva_LO11_I REQUISITI GENERALI SICUREZZA E PRESTAZIONE.ppta</vt:lpwstr>
  </property>
</Properties>
</file>