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2" r:id="rId6"/>
    <p:sldId id="263" r:id="rId7"/>
    <p:sldId id="261" r:id="rId8"/>
    <p:sldId id="260" r:id="rId9"/>
    <p:sldId id="264" r:id="rId10"/>
    <p:sldId id="265" r:id="rId11"/>
    <p:sldId id="266" r:id="rId12"/>
    <p:sldId id="267" r:id="rId13"/>
    <p:sldId id="268" r:id="rId14"/>
    <p:sldId id="270" r:id="rId15"/>
    <p:sldId id="280" r:id="rId16"/>
    <p:sldId id="269" r:id="rId17"/>
    <p:sldId id="273" r:id="rId18"/>
    <p:sldId id="271" r:id="rId19"/>
    <p:sldId id="272" r:id="rId20"/>
    <p:sldId id="274" r:id="rId21"/>
    <p:sldId id="276" r:id="rId22"/>
    <p:sldId id="277" r:id="rId23"/>
    <p:sldId id="278" r:id="rId24"/>
    <p:sldId id="279" r:id="rId25"/>
    <p:sldId id="275" r:id="rId2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023"/>
  </p:normalViewPr>
  <p:slideViewPr>
    <p:cSldViewPr>
      <p:cViewPr varScale="1">
        <p:scale>
          <a:sx n="59" d="100"/>
          <a:sy n="59" d="100"/>
        </p:scale>
        <p:origin x="10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1C1A8A3-8720-4876-992D-2A3A90663C96}" type="datetimeFigureOut">
              <a:rPr lang="it-IT" smtClean="0"/>
              <a:t>04/12/21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1C1A8A3-8720-4876-992D-2A3A90663C96}" type="datetimeFigureOut">
              <a:rPr lang="it-IT" smtClean="0"/>
              <a:t>04/12/21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1C1A8A3-8720-4876-992D-2A3A90663C96}" type="datetimeFigureOut">
              <a:rPr lang="it-IT" smtClean="0"/>
              <a:t>04/12/21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1C1A8A3-8720-4876-992D-2A3A90663C96}" type="datetimeFigureOut">
              <a:rPr lang="it-IT" smtClean="0"/>
              <a:t>04/12/21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51C1A8A3-8720-4876-992D-2A3A90663C96}" type="datetimeFigureOut">
              <a:rPr lang="it-IT" smtClean="0"/>
              <a:t>04/12/21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1C1A8A3-8720-4876-992D-2A3A90663C96}" type="datetimeFigureOut">
              <a:rPr lang="it-IT" smtClean="0"/>
              <a:t>04/12/21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1C1A8A3-8720-4876-992D-2A3A90663C96}" type="datetimeFigureOut">
              <a:rPr lang="it-IT" smtClean="0"/>
              <a:t>04/12/21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1C1A8A3-8720-4876-992D-2A3A90663C96}" type="datetimeFigureOut">
              <a:rPr lang="it-IT" smtClean="0"/>
              <a:t>04/12/21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1C1A8A3-8720-4876-992D-2A3A90663C96}" type="datetimeFigureOut">
              <a:rPr lang="it-IT" smtClean="0"/>
              <a:t>04/12/21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1C1A8A3-8720-4876-992D-2A3A90663C96}" type="datetimeFigureOut">
              <a:rPr lang="it-IT" smtClean="0"/>
              <a:t>04/12/21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1C1A8A3-8720-4876-992D-2A3A90663C96}" type="datetimeFigureOut">
              <a:rPr lang="it-IT" smtClean="0"/>
              <a:t>04/12/21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146BBF4-1076-4A8B-81B9-E59EC2EABB72}"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1A8A3-8720-4876-992D-2A3A90663C96}" type="datetimeFigureOut">
              <a:rPr lang="it-IT" smtClean="0"/>
              <a:t>04/12/21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6BBF4-1076-4A8B-81B9-E59EC2EABB72}"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a:solidFill>
                  <a:srgbClr val="C00000"/>
                </a:solidFill>
              </a:rPr>
              <a:t>Norme e giurisprudenza per arti, professioni, fabbricanti</a:t>
            </a:r>
            <a:endParaRPr lang="it-IT" dirty="0">
              <a:solidFill>
                <a:srgbClr val="C00000"/>
              </a:solidFill>
            </a:endParaRPr>
          </a:p>
        </p:txBody>
      </p:sp>
      <p:sp>
        <p:nvSpPr>
          <p:cNvPr id="3" name="Sottotitolo 2"/>
          <p:cNvSpPr>
            <a:spLocks noGrp="1"/>
          </p:cNvSpPr>
          <p:nvPr>
            <p:ph type="subTitle" idx="1"/>
          </p:nvPr>
        </p:nvSpPr>
        <p:spPr/>
        <p:txBody>
          <a:bodyPr/>
          <a:lstStyle/>
          <a:p>
            <a:endParaRPr lang="it-IT" dirty="0"/>
          </a:p>
          <a:p>
            <a:r>
              <a:rPr lang="it-IT" dirty="0"/>
              <a:t>Avv. Mauro </a:t>
            </a:r>
            <a:r>
              <a:rPr lang="it-IT" dirty="0" err="1"/>
              <a:t>Crosato</a:t>
            </a:r>
            <a:endParaRPr lang="it-IT" dirty="0"/>
          </a:p>
          <a:p>
            <a:r>
              <a:rPr lang="it-IT" dirty="0"/>
              <a:t>Padova, 4 dicembre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professioni sanitarie</a:t>
            </a:r>
            <a:br>
              <a:rPr lang="it-IT" dirty="0"/>
            </a:br>
            <a:r>
              <a:rPr lang="it-IT" dirty="0"/>
              <a:t>(DM 13.3.2018)</a:t>
            </a:r>
          </a:p>
        </p:txBody>
      </p:sp>
      <p:sp>
        <p:nvSpPr>
          <p:cNvPr id="3" name="Segnaposto contenuto 2"/>
          <p:cNvSpPr>
            <a:spLocks noGrp="1"/>
          </p:cNvSpPr>
          <p:nvPr>
            <p:ph idx="1"/>
          </p:nvPr>
        </p:nvSpPr>
        <p:spPr/>
        <p:txBody>
          <a:bodyPr>
            <a:normAutofit fontScale="47500" lnSpcReduction="20000"/>
          </a:bodyPr>
          <a:lstStyle/>
          <a:p>
            <a:r>
              <a:rPr lang="it-IT" dirty="0"/>
              <a:t>Tecnico sanitario di laboratorio biomedico</a:t>
            </a:r>
          </a:p>
          <a:p>
            <a:r>
              <a:rPr lang="it-IT" dirty="0"/>
              <a:t>Tecnico audiometrista</a:t>
            </a:r>
          </a:p>
          <a:p>
            <a:r>
              <a:rPr lang="it-IT" dirty="0"/>
              <a:t>Tecnico </a:t>
            </a:r>
            <a:r>
              <a:rPr lang="it-IT" dirty="0" err="1"/>
              <a:t>audioprotesista</a:t>
            </a:r>
            <a:endParaRPr lang="it-IT" dirty="0"/>
          </a:p>
          <a:p>
            <a:r>
              <a:rPr lang="it-IT" dirty="0"/>
              <a:t>Tecnico ortopedico</a:t>
            </a:r>
          </a:p>
          <a:p>
            <a:r>
              <a:rPr lang="it-IT" dirty="0"/>
              <a:t>Dietista</a:t>
            </a:r>
          </a:p>
          <a:p>
            <a:r>
              <a:rPr lang="it-IT" dirty="0"/>
              <a:t>Tecnico di </a:t>
            </a:r>
            <a:r>
              <a:rPr lang="it-IT" dirty="0" err="1"/>
              <a:t>neurofisiopatologia</a:t>
            </a:r>
            <a:endParaRPr lang="it-IT" dirty="0"/>
          </a:p>
          <a:p>
            <a:r>
              <a:rPr lang="it-IT" dirty="0"/>
              <a:t>Tecnico fisiopatologia cardiocircolatoria e perfusione cardiovascolare</a:t>
            </a:r>
          </a:p>
          <a:p>
            <a:r>
              <a:rPr lang="it-IT" dirty="0"/>
              <a:t>Igienista dentale</a:t>
            </a:r>
          </a:p>
          <a:p>
            <a:r>
              <a:rPr lang="it-IT" dirty="0"/>
              <a:t>Fisioterapista</a:t>
            </a:r>
          </a:p>
          <a:p>
            <a:r>
              <a:rPr lang="it-IT" dirty="0"/>
              <a:t>Logopedista</a:t>
            </a:r>
          </a:p>
          <a:p>
            <a:r>
              <a:rPr lang="it-IT" dirty="0"/>
              <a:t>Podologo</a:t>
            </a:r>
          </a:p>
          <a:p>
            <a:r>
              <a:rPr lang="it-IT" dirty="0"/>
              <a:t>Ortottista e assistente di oftalmologia</a:t>
            </a:r>
          </a:p>
          <a:p>
            <a:r>
              <a:rPr lang="it-IT" dirty="0"/>
              <a:t>Terapista della neuro e psicomotricità dell'età evolutiva</a:t>
            </a:r>
          </a:p>
          <a:p>
            <a:r>
              <a:rPr lang="it-IT" dirty="0"/>
              <a:t>Tecnico della riabilitazione psichiatrica</a:t>
            </a:r>
          </a:p>
          <a:p>
            <a:r>
              <a:rPr lang="it-IT" dirty="0"/>
              <a:t>Terapista occupazionale</a:t>
            </a:r>
          </a:p>
          <a:p>
            <a:r>
              <a:rPr lang="it-IT" dirty="0"/>
              <a:t>Educatore professionale</a:t>
            </a:r>
          </a:p>
          <a:p>
            <a:r>
              <a:rPr lang="it-IT" dirty="0"/>
              <a:t>Tecnico della prevenzione nell’ambiente e nei luoghi di lavoro.</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dispositivi medici</a:t>
            </a:r>
          </a:p>
        </p:txBody>
      </p:sp>
      <p:sp>
        <p:nvSpPr>
          <p:cNvPr id="3" name="Segnaposto contenuto 2"/>
          <p:cNvSpPr>
            <a:spLocks noGrp="1"/>
          </p:cNvSpPr>
          <p:nvPr>
            <p:ph idx="1"/>
          </p:nvPr>
        </p:nvSpPr>
        <p:spPr/>
        <p:txBody>
          <a:bodyPr/>
          <a:lstStyle/>
          <a:p>
            <a:r>
              <a:rPr lang="it-IT" dirty="0"/>
              <a:t>Di serie</a:t>
            </a:r>
          </a:p>
          <a:p>
            <a:r>
              <a:rPr lang="it-IT" dirty="0"/>
              <a:t>Su misura</a:t>
            </a:r>
          </a:p>
          <a:p>
            <a:r>
              <a:rPr lang="it-IT" dirty="0" err="1"/>
              <a:t>Patient</a:t>
            </a:r>
            <a:r>
              <a:rPr lang="it-IT" dirty="0"/>
              <a:t> </a:t>
            </a:r>
            <a:r>
              <a:rPr lang="it-IT" dirty="0" err="1"/>
              <a:t>matched</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dispositivi su misura</a:t>
            </a:r>
          </a:p>
        </p:txBody>
      </p:sp>
      <p:sp>
        <p:nvSpPr>
          <p:cNvPr id="3" name="Segnaposto contenuto 2"/>
          <p:cNvSpPr>
            <a:spLocks noGrp="1"/>
          </p:cNvSpPr>
          <p:nvPr>
            <p:ph idx="1"/>
          </p:nvPr>
        </p:nvSpPr>
        <p:spPr/>
        <p:txBody>
          <a:bodyPr>
            <a:normAutofit fontScale="70000" lnSpcReduction="20000"/>
          </a:bodyPr>
          <a:lstStyle/>
          <a:p>
            <a:pPr>
              <a:buNone/>
            </a:pPr>
            <a:r>
              <a:rPr lang="it-IT" dirty="0"/>
              <a:t>Dispositivo su misura: </a:t>
            </a:r>
          </a:p>
          <a:p>
            <a:pPr>
              <a:buNone/>
            </a:pPr>
            <a:r>
              <a:rPr lang="it-IT" dirty="0"/>
              <a:t>Qualsiasi dispositivo fabbricato appositamente sulla base della prescrizione scritta di un medico debitamente qualificato e indicante, sotto la responsabilità del medesimo, le caratteristiche specifiche di progettazione del dispositivo e destinato ad essere utilizzato solo per un determinato paziente. La prescrizione può essere redatta anche da altra persona la quale vi sia autorizzata in virtù della propria qualificazione professionale. (</a:t>
            </a:r>
            <a:r>
              <a:rPr lang="it-IT" dirty="0" err="1"/>
              <a:t>d.lgs</a:t>
            </a:r>
            <a:r>
              <a:rPr lang="it-IT" dirty="0"/>
              <a:t> 46/1997)</a:t>
            </a:r>
          </a:p>
          <a:p>
            <a:pPr>
              <a:buNone/>
            </a:pPr>
            <a:r>
              <a:rPr lang="it-IT" dirty="0"/>
              <a:t>Qualsiasi dispositivo fabbricato appositamente sulla base di una prescrizione scritta di qualsiasi persona autorizzata dal diritto nazionale in virtù della sua qualifica professionale, che indichi, sotto la responsabilità di tale persona, le caratteristiche specifiche di progettazione, e che è destinato a essere utilizzato solo per un determinato paziente esclusivamente al fine di rispondere alle sue condizioni ed esigenze individuali (Regolamento (UE) 2017/745)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dispositivi </a:t>
            </a:r>
            <a:r>
              <a:rPr lang="it-IT" dirty="0" err="1"/>
              <a:t>patient</a:t>
            </a:r>
            <a:r>
              <a:rPr lang="it-IT" dirty="0"/>
              <a:t> </a:t>
            </a:r>
            <a:r>
              <a:rPr lang="it-IT" dirty="0" err="1"/>
              <a:t>matched</a:t>
            </a:r>
            <a:endParaRPr lang="it-IT" dirty="0"/>
          </a:p>
        </p:txBody>
      </p:sp>
      <p:sp>
        <p:nvSpPr>
          <p:cNvPr id="3" name="Segnaposto contenuto 2"/>
          <p:cNvSpPr>
            <a:spLocks noGrp="1"/>
          </p:cNvSpPr>
          <p:nvPr>
            <p:ph idx="1"/>
          </p:nvPr>
        </p:nvSpPr>
        <p:spPr/>
        <p:txBody>
          <a:bodyPr>
            <a:normAutofit fontScale="77500" lnSpcReduction="20000"/>
          </a:bodyPr>
          <a:lstStyle/>
          <a:p>
            <a:pPr>
              <a:buNone/>
            </a:pPr>
            <a:r>
              <a:rPr lang="it-IT" dirty="0"/>
              <a:t>Dispositivi fabbricati in serie che devono essere adattati per soddisfare le esigenze specifiche di un utilizzatore professionale e i dispositivi che sono fabbricati in serie mediante processi di fabbricazione industriale conformemente alle prescrizioni scritte di qualsiasi persona autorizzata non sono considerati dispositivi su misura. (art. 2, n. 3, regolamento (UE) 2017/745)</a:t>
            </a:r>
          </a:p>
          <a:p>
            <a:pPr>
              <a:buNone/>
            </a:pPr>
            <a:r>
              <a:rPr lang="it-IT" dirty="0"/>
              <a:t>Secondo il documento del 21 marzo 2021 del MDCG (organismo di supporto per l’interpretazione del Regolamento), vengono realizzati con metodiche “di serie”, sia pur su dati specifici del paziente. Proprio questo documento indica le lenti a contatto “all’interno di uno specifico </a:t>
            </a:r>
            <a:r>
              <a:rPr lang="it-IT" dirty="0" err="1"/>
              <a:t>range</a:t>
            </a:r>
            <a:r>
              <a:rPr lang="it-IT" dirty="0"/>
              <a:t> di misure: non è necessario un progetto specifico”.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Tre elementi per distinguere</a:t>
            </a:r>
          </a:p>
        </p:txBody>
      </p:sp>
      <p:sp>
        <p:nvSpPr>
          <p:cNvPr id="3" name="Segnaposto contenuto 2"/>
          <p:cNvSpPr>
            <a:spLocks noGrp="1"/>
          </p:cNvSpPr>
          <p:nvPr>
            <p:ph idx="1"/>
          </p:nvPr>
        </p:nvSpPr>
        <p:spPr/>
        <p:txBody>
          <a:bodyPr/>
          <a:lstStyle/>
          <a:p>
            <a:r>
              <a:rPr lang="it-IT" dirty="0"/>
              <a:t>La prescrizione del medico;</a:t>
            </a:r>
          </a:p>
          <a:p>
            <a:r>
              <a:rPr lang="it-IT" dirty="0"/>
              <a:t>La condivisione della fase di progettazione;</a:t>
            </a:r>
          </a:p>
          <a:p>
            <a:r>
              <a:rPr lang="it-IT" dirty="0"/>
              <a:t>Il processo produttivo;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prescrizione (DPCM LEA)</a:t>
            </a:r>
          </a:p>
        </p:txBody>
      </p:sp>
      <p:sp>
        <p:nvSpPr>
          <p:cNvPr id="3" name="Segnaposto contenuto 2"/>
          <p:cNvSpPr>
            <a:spLocks noGrp="1"/>
          </p:cNvSpPr>
          <p:nvPr>
            <p:ph idx="1"/>
          </p:nvPr>
        </p:nvSpPr>
        <p:spPr/>
        <p:txBody>
          <a:bodyPr>
            <a:normAutofit fontScale="92500" lnSpcReduction="10000"/>
          </a:bodyPr>
          <a:lstStyle/>
          <a:p>
            <a:pPr>
              <a:buNone/>
            </a:pPr>
            <a:r>
              <a:rPr lang="it-IT" dirty="0"/>
              <a:t>Le prestazioni di assistenza protesica che comportano l’erogazione dei dispositivi contenuti nel nomenclatore, allegato 5 al presente decreto, sono erogate su prescrizione del medico specialista (…), effettuata sul ricettario standardizzato del Servizio sanitario nazionale. </a:t>
            </a:r>
          </a:p>
          <a:p>
            <a:pPr>
              <a:buNone/>
            </a:pPr>
            <a:r>
              <a:rPr lang="it-IT" dirty="0"/>
              <a:t>Sono parimenti erogate su prescrizione dello specialista le prestazioni di manutenzione, riparazione, adattamento o sostituzione di componenti delle protesi e </a:t>
            </a:r>
            <a:r>
              <a:rPr lang="it-IT" dirty="0" err="1"/>
              <a:t>ortesi</a:t>
            </a:r>
            <a:r>
              <a:rPr lang="it-IT" dirty="0"/>
              <a:t> su misura.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L’attività di optometrista</a:t>
            </a:r>
          </a:p>
        </p:txBody>
      </p:sp>
      <p:sp>
        <p:nvSpPr>
          <p:cNvPr id="3" name="Segnaposto contenuto 2"/>
          <p:cNvSpPr>
            <a:spLocks noGrp="1"/>
          </p:cNvSpPr>
          <p:nvPr>
            <p:ph idx="1"/>
          </p:nvPr>
        </p:nvSpPr>
        <p:spPr/>
        <p:txBody>
          <a:bodyPr>
            <a:normAutofit fontScale="92500" lnSpcReduction="10000"/>
          </a:bodyPr>
          <a:lstStyle/>
          <a:p>
            <a:r>
              <a:rPr lang="it-IT" dirty="0"/>
              <a:t>“</a:t>
            </a:r>
            <a:r>
              <a:rPr lang="it-IT" i="1" dirty="0"/>
              <a:t>Si tratta […] di un'attività che non è regolata dalla legge, ed il cui esercizio - allo stato attuale della normativa - deve, proprio per questo, ritenersi libero, lecito anche penalmente, per la semplice ragione che non sussiste nessuna norma positiva che lo vieti, a condizione che non venga invaso l'ambito, strettamente curativo, riservato al medico oculista</a:t>
            </a:r>
            <a:r>
              <a:rPr lang="it-IT" dirty="0"/>
              <a:t>” (Cass. Pen. n. 26609/2009, n. 35101/2003, richiamate da Cass. Pen., n. 40745/2016).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progettazione</a:t>
            </a:r>
          </a:p>
        </p:txBody>
      </p:sp>
      <p:sp>
        <p:nvSpPr>
          <p:cNvPr id="3" name="Segnaposto contenuto 2"/>
          <p:cNvSpPr>
            <a:spLocks noGrp="1"/>
          </p:cNvSpPr>
          <p:nvPr>
            <p:ph idx="1"/>
          </p:nvPr>
        </p:nvSpPr>
        <p:spPr/>
        <p:txBody>
          <a:bodyPr>
            <a:normAutofit fontScale="77500" lnSpcReduction="20000"/>
          </a:bodyPr>
          <a:lstStyle/>
          <a:p>
            <a:pPr>
              <a:buNone/>
            </a:pPr>
            <a:r>
              <a:rPr lang="it-IT" dirty="0"/>
              <a:t>Il medico dentista – odontoiatra deve formalizzare, in una prescrizione scritta, le caratteristiche del dispositivo su misura richiesto per un determinato paziente, specificandone le caratteristiche di progettazione che consentiranno la costruzione del dispositivo stesso;</a:t>
            </a:r>
          </a:p>
          <a:p>
            <a:pPr>
              <a:buNone/>
            </a:pPr>
            <a:r>
              <a:rPr lang="it-IT" dirty="0"/>
              <a:t>L’odontotecnico, in qualità di fabbricante, deve dare garanzia che il dispositivo su misura sia fabbricato in modo da non compromettere la sicurezza del paziente, dell’utilizzatore finale ed eventualmente di terzi e, in maniera più specifica, deve dimostrare di attenersi a quanto previsto dall’Allegato I del D.L.vo 24 febbraio 1997 n. 46</a:t>
            </a:r>
          </a:p>
          <a:p>
            <a:pPr>
              <a:buNone/>
            </a:pPr>
            <a:r>
              <a:rPr lang="it-IT" dirty="0"/>
              <a:t>(Ministero della Salute, circolare 1998)</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tecniche CAD CAM</a:t>
            </a:r>
          </a:p>
        </p:txBody>
      </p:sp>
      <p:sp>
        <p:nvSpPr>
          <p:cNvPr id="3" name="Segnaposto contenuto 2"/>
          <p:cNvSpPr>
            <a:spLocks noGrp="1"/>
          </p:cNvSpPr>
          <p:nvPr>
            <p:ph idx="1"/>
          </p:nvPr>
        </p:nvSpPr>
        <p:spPr/>
        <p:txBody>
          <a:bodyPr>
            <a:normAutofit fontScale="77500" lnSpcReduction="20000"/>
          </a:bodyPr>
          <a:lstStyle/>
          <a:p>
            <a:pPr>
              <a:buNone/>
            </a:pPr>
            <a:r>
              <a:rPr lang="it-IT" dirty="0"/>
              <a:t>L’odontoiatra che realizza elementi dentari con le tecniche sopra descritte non è da considerarsi un fabbricante che immette in commercio dispositivi medici su misura, ma è un operatore professionale che fornisce una prestazione “professionale” nell’ambito della quale applica ed adatta un prodotto per la cura del proprio paziente.</a:t>
            </a:r>
          </a:p>
          <a:p>
            <a:pPr>
              <a:buNone/>
            </a:pPr>
            <a:r>
              <a:rPr lang="it-IT" dirty="0"/>
              <a:t>Si ribadisce che l’attività dell’odontoiatra nell’utilizzo delle tecniche CAD-CAM si configura come prestazione sanitaria solo nei casi in cui il professionista realizza personalmente l’adattamento di un dispositivo di serie presso il proprio studio, impiegando le tecniche sopra indicate ad uso esclusivo dello studio professionale medesimo.</a:t>
            </a:r>
          </a:p>
          <a:p>
            <a:pPr>
              <a:buNone/>
            </a:pPr>
            <a:r>
              <a:rPr lang="it-IT" dirty="0"/>
              <a:t>(Ministero della Salute, 27.4.2012)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dirty="0"/>
            </a:br>
            <a:r>
              <a:rPr lang="it-IT" dirty="0"/>
              <a:t>Le tecniche CAD CAM</a:t>
            </a:r>
            <a:br>
              <a:rPr lang="it-IT" dirty="0"/>
            </a:br>
            <a:r>
              <a:rPr lang="it-IT" dirty="0"/>
              <a:t>La posizione della Commissione 12.9.2017</a:t>
            </a:r>
          </a:p>
        </p:txBody>
      </p:sp>
      <p:pic>
        <p:nvPicPr>
          <p:cNvPr id="8194" name="Picture 2"/>
          <p:cNvPicPr>
            <a:picLocks noGrp="1" noChangeAspect="1" noChangeArrowheads="1"/>
          </p:cNvPicPr>
          <p:nvPr>
            <p:ph idx="1"/>
          </p:nvPr>
        </p:nvPicPr>
        <p:blipFill>
          <a:blip r:embed="rId2" cstate="print"/>
          <a:srcRect/>
          <a:stretch>
            <a:fillRect/>
          </a:stretch>
        </p:blipFill>
        <p:spPr bwMode="auto">
          <a:xfrm>
            <a:off x="395536" y="2060848"/>
            <a:ext cx="8229600" cy="2949831"/>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1934: T.U. Sanitario</a:t>
            </a:r>
          </a:p>
        </p:txBody>
      </p:sp>
      <p:sp>
        <p:nvSpPr>
          <p:cNvPr id="3" name="Segnaposto contenuto 2"/>
          <p:cNvSpPr>
            <a:spLocks noGrp="1"/>
          </p:cNvSpPr>
          <p:nvPr>
            <p:ph idx="1"/>
          </p:nvPr>
        </p:nvSpPr>
        <p:spPr/>
        <p:txBody>
          <a:bodyPr>
            <a:normAutofit fontScale="85000" lnSpcReduction="20000"/>
          </a:bodyPr>
          <a:lstStyle/>
          <a:p>
            <a:pPr>
              <a:buNone/>
            </a:pPr>
            <a:r>
              <a:rPr lang="it-IT" dirty="0"/>
              <a:t>Art. 99: </a:t>
            </a:r>
          </a:p>
          <a:p>
            <a:pPr>
              <a:buNone/>
            </a:pPr>
            <a:r>
              <a:rPr lang="it-IT" dirty="0"/>
              <a:t>E' soggetto a vigilanza l'esercizio  della  medicina  e  chirurgia, della veterinaria,  della  farmacia  e  delle  professioni  sanitarie ausiliarie  di  levatrice,   assistente   sanitaria   visitatrice   e infermiera diplomata. </a:t>
            </a:r>
          </a:p>
          <a:p>
            <a:pPr>
              <a:buNone/>
            </a:pPr>
            <a:r>
              <a:rPr lang="it-IT" dirty="0"/>
              <a:t>E' anche soggetto a vigilanza  l'esercizio  delle  arti  ausiliarie delle  professioni  sanitarie.   S'intendono   designate   con   tale espressione le arti dell'odontotecnico,  dell'ottico,  del  meccanico ortopedico ed </a:t>
            </a:r>
            <a:r>
              <a:rPr lang="it-IT" dirty="0" err="1"/>
              <a:t>ernista</a:t>
            </a:r>
            <a:r>
              <a:rPr lang="it-IT" dirty="0"/>
              <a:t>  e  dell'infermiere  abilitato  o  autorizzato, compresi in questa ultima categoria i capi bagnini degli stabilimenti idroterapici e i massaggiatori.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D.P.C.M.</a:t>
            </a:r>
            <a:r>
              <a:rPr lang="it-IT" dirty="0"/>
              <a:t> 12.1.2017</a:t>
            </a:r>
          </a:p>
        </p:txBody>
      </p:sp>
      <p:sp>
        <p:nvSpPr>
          <p:cNvPr id="3" name="Segnaposto contenuto 2"/>
          <p:cNvSpPr>
            <a:spLocks noGrp="1"/>
          </p:cNvSpPr>
          <p:nvPr>
            <p:ph idx="1"/>
          </p:nvPr>
        </p:nvSpPr>
        <p:spPr/>
        <p:txBody>
          <a:bodyPr/>
          <a:lstStyle/>
          <a:p>
            <a:r>
              <a:rPr lang="it-IT" dirty="0"/>
              <a:t>La procedura di erogazione dell’assistenza protesica si articola nelle seguenti fasi:</a:t>
            </a:r>
          </a:p>
          <a:p>
            <a:pPr>
              <a:buNone/>
            </a:pPr>
            <a:r>
              <a:rPr lang="it-IT" dirty="0"/>
              <a:t>Formulazione del piano riabilitativo-assistenziale individuale, prescrizione, autorizzazione,  erogazione, collaudo, </a:t>
            </a:r>
            <a:r>
              <a:rPr lang="it-IT" dirty="0" err="1"/>
              <a:t>follow</a:t>
            </a:r>
            <a:r>
              <a:rPr lang="it-IT" dirty="0"/>
              <a:t> up.</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Certificazione di congruità</a:t>
            </a:r>
          </a:p>
        </p:txBody>
      </p:sp>
      <p:sp>
        <p:nvSpPr>
          <p:cNvPr id="3" name="Segnaposto contenuto 2"/>
          <p:cNvSpPr>
            <a:spLocks noGrp="1"/>
          </p:cNvSpPr>
          <p:nvPr>
            <p:ph idx="1"/>
          </p:nvPr>
        </p:nvSpPr>
        <p:spPr/>
        <p:txBody>
          <a:bodyPr>
            <a:normAutofit lnSpcReduction="10000"/>
          </a:bodyPr>
          <a:lstStyle/>
          <a:p>
            <a:pPr>
              <a:buNone/>
            </a:pPr>
            <a:r>
              <a:rPr lang="it-IT" dirty="0"/>
              <a:t>All’atto dell’erogazione di un dispositivo su misura, l’erogatore rilascia una certificazione di congruità attestante la rispondenza del dispositivo alla prescrizione medica autorizzata, il suo perfetto funzionamento e il rispetto delle normative in materia. </a:t>
            </a:r>
          </a:p>
          <a:p>
            <a:pPr>
              <a:buNone/>
            </a:pPr>
            <a:r>
              <a:rPr lang="it-IT" dirty="0"/>
              <a:t>La certificazione è allegata alla fattura ai fini della corresponsione della tariffa da parte dell’azienda sanitaria locale.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Chi eroga i dispositivi su misura</a:t>
            </a:r>
          </a:p>
        </p:txBody>
      </p:sp>
      <p:sp>
        <p:nvSpPr>
          <p:cNvPr id="3" name="Segnaposto contenuto 2"/>
          <p:cNvSpPr>
            <a:spLocks noGrp="1"/>
          </p:cNvSpPr>
          <p:nvPr>
            <p:ph idx="1"/>
          </p:nvPr>
        </p:nvSpPr>
        <p:spPr/>
        <p:txBody>
          <a:bodyPr>
            <a:normAutofit fontScale="70000" lnSpcReduction="20000"/>
          </a:bodyPr>
          <a:lstStyle/>
          <a:p>
            <a:pPr>
              <a:buNone/>
            </a:pPr>
            <a:r>
              <a:rPr lang="it-IT" dirty="0"/>
              <a:t>Ai sensi dell’articolo 8-bis del decreto legislativo 30 dicembre 1992, n. 502, e successive modificazioni e integrazioni, le regioni e le aziende sanitarie locali assicurano le prestazioni di assistenza protesica che comportano l’erogazione dei dispositivi su misura inclusi nell’elenco 1 del nomenclatore allegato 5 al presente decreto, avvalendosi di soggetti iscritti al registro istituito presso il Ministero della salute ai sensi dell’articolo 11, comma 7, del decreto legislativo del 24 febbraio 1997, n. 46, e accreditati dalle regioni ai sensi della normativa vigente, previa verifica del possesso dei requisiti di cui al comma 2.</a:t>
            </a:r>
          </a:p>
          <a:p>
            <a:pPr>
              <a:buNone/>
            </a:pPr>
            <a:r>
              <a:rPr lang="it-IT" dirty="0"/>
              <a:t>Le regioni e le aziende sanitarie locali definiscono gli accordi e stipulano i contratti previsti dalla normativa vigente, con gli erogatori di protesi e </a:t>
            </a:r>
            <a:r>
              <a:rPr lang="it-IT" dirty="0" err="1"/>
              <a:t>ortesi</a:t>
            </a:r>
            <a:r>
              <a:rPr lang="it-IT" dirty="0"/>
              <a:t> su misura accreditati ai sensi del comma 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Adattamento o personalizzazione</a:t>
            </a:r>
          </a:p>
        </p:txBody>
      </p:sp>
      <p:sp>
        <p:nvSpPr>
          <p:cNvPr id="3" name="Segnaposto contenuto 2"/>
          <p:cNvSpPr>
            <a:spLocks noGrp="1"/>
          </p:cNvSpPr>
          <p:nvPr>
            <p:ph idx="1"/>
          </p:nvPr>
        </p:nvSpPr>
        <p:spPr/>
        <p:txBody>
          <a:bodyPr>
            <a:normAutofit/>
          </a:bodyPr>
          <a:lstStyle/>
          <a:p>
            <a:pPr>
              <a:buNone/>
            </a:pPr>
            <a:r>
              <a:rPr lang="it-IT" dirty="0"/>
              <a:t>Nel caso in cui risulti necessario l’allestimento, l’adattamento o la personalizzazione di un ausilio di serie, la prestazione è prescritta dal medico specialista ed eseguita dalle figure professionali di cui al comma 4 dell’articolo 17 del presente decreto, nell’ambito del contratto di fornitura di cui all’articolo 3.</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Limiti ad adattamento e personalizzazione</a:t>
            </a:r>
          </a:p>
        </p:txBody>
      </p:sp>
      <p:sp>
        <p:nvSpPr>
          <p:cNvPr id="3" name="Segnaposto contenuto 2"/>
          <p:cNvSpPr>
            <a:spLocks noGrp="1"/>
          </p:cNvSpPr>
          <p:nvPr>
            <p:ph idx="1"/>
          </p:nvPr>
        </p:nvSpPr>
        <p:spPr/>
        <p:txBody>
          <a:bodyPr>
            <a:normAutofit fontScale="85000" lnSpcReduction="10000"/>
          </a:bodyPr>
          <a:lstStyle/>
          <a:p>
            <a:pPr>
              <a:buNone/>
            </a:pPr>
            <a:r>
              <a:rPr lang="it-IT" dirty="0"/>
              <a:t>Il decreto va interpretato – ed applicato – in conformità alla ricordata normativa di matrice comunitaria. Ne segue che i professionisti (diversi da quelli operanti in nome e per conto del produttore) potranno effettuare, sugli ausili di serie richiedenti regolazioni, tutti gli interventi prescritti dal medico specialista che si collochino nell’ambito di quanto previsto dal fabbricante in relazione alla certificazione CE, ambito eccedente il quale verrebbe in effetti compromessa la validità della certificazione stessa.</a:t>
            </a:r>
          </a:p>
          <a:p>
            <a:pPr>
              <a:buNone/>
            </a:pPr>
            <a:r>
              <a:rPr lang="it-IT" dirty="0"/>
              <a:t>(Consiglio di Stato, sez. I, 12.2.2019, n. 108)</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Collaudo</a:t>
            </a:r>
          </a:p>
        </p:txBody>
      </p:sp>
      <p:sp>
        <p:nvSpPr>
          <p:cNvPr id="3" name="Segnaposto contenuto 2"/>
          <p:cNvSpPr>
            <a:spLocks noGrp="1"/>
          </p:cNvSpPr>
          <p:nvPr>
            <p:ph idx="1"/>
          </p:nvPr>
        </p:nvSpPr>
        <p:spPr/>
        <p:txBody>
          <a:bodyPr>
            <a:normAutofit fontScale="47500" lnSpcReduction="20000"/>
          </a:bodyPr>
          <a:lstStyle/>
          <a:p>
            <a:pPr>
              <a:buNone/>
            </a:pPr>
            <a:r>
              <a:rPr lang="it-IT" dirty="0"/>
              <a:t>Salvo casi particolari disciplinati dalla Regione, lo specialista </a:t>
            </a:r>
            <a:r>
              <a:rPr lang="it-IT" dirty="0" err="1"/>
              <a:t>prescrittore</a:t>
            </a:r>
            <a:r>
              <a:rPr lang="it-IT" dirty="0"/>
              <a:t>, responsabile della conduzione del piano riabilitativo-assistenziale individuale, unitamente all’equipe multidisciplinare, esegue il collaudo dei dispositivi su misura inclusi nell’elenco 1 di cui al nomenclatore allegato 5 al presente decreto, degli ausili di serie di cui all’elenco 2A, nonché degli ausili di serie di cui all’elenco 2B qualora sia stata richiesta una prestazione del professionista sanitario abilitato all’esercizio della professione o arte sanitaria ausiliaria o di altri tecnici con specifiche competenze professionali nell’ambito degli ausili per comunicazione e informazione (ICT). </a:t>
            </a:r>
          </a:p>
          <a:p>
            <a:pPr>
              <a:buNone/>
            </a:pPr>
            <a:r>
              <a:rPr lang="it-IT" dirty="0"/>
              <a:t>Il collaudo consiste in una valutazione </a:t>
            </a:r>
            <a:r>
              <a:rPr lang="it-IT" dirty="0" err="1"/>
              <a:t>clinico-funzionale</a:t>
            </a:r>
            <a:r>
              <a:rPr lang="it-IT" dirty="0"/>
              <a:t> volta ad accertare la corrispondenza del dispositivo erogato a quello prescritto e la sua efficacia per lo svolgimento del piano. Qualora il collaudo accerti la mancata corrispondenza alla prescrizione, il malfunzionamento o l’inidoneità tecnico-funzionale del dispositivo, l’erogatore o il fornitore è tenuto ad apportare le necessarie modifiche o sostituzioni. </a:t>
            </a:r>
          </a:p>
          <a:p>
            <a:pPr>
              <a:buNone/>
            </a:pPr>
            <a:r>
              <a:rPr lang="it-IT" dirty="0"/>
              <a:t>Le regioni definiscono il tempo massimo per l’esecuzione del collaudo e regolamentano i casi in cui lo stesso non venga effettuato nei tempi previsti.</a:t>
            </a:r>
          </a:p>
          <a:p>
            <a:pPr>
              <a:buNone/>
            </a:pPr>
            <a:r>
              <a:rPr lang="it-IT" dirty="0"/>
              <a:t>Per le tipologie di dispositivi di serie inclusi nell’elenco 2B di cui al nomenclatore, prescritti in assenza di una prestazione di adattamento o di personalizzazione da parte del professionista sanitario o di altri tecnici competenti nell’ambito degli ausili ICT, l’avvenuta consegna del dispositivo prescritto è attestata dall’assistito.</a:t>
            </a:r>
          </a:p>
          <a:p>
            <a:pPr>
              <a:buNone/>
            </a:pPr>
            <a:r>
              <a:rPr lang="it-IT" dirty="0"/>
              <a:t>In caso di mancata corrispondenza alla prescrizione, di malfunzionamento o di inidoneità tecnico-funzionale del dispositivo, l’assistito richiede il collaudo al medico </a:t>
            </a:r>
            <a:r>
              <a:rPr lang="it-IT" dirty="0" err="1"/>
              <a:t>prescrittore</a:t>
            </a:r>
            <a:r>
              <a:rPr lang="it-IT" dirty="0"/>
              <a:t> e si applicano le disposizioni di cui al comma 13.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1934: T.U. Sanitario</a:t>
            </a:r>
          </a:p>
        </p:txBody>
      </p:sp>
      <p:sp>
        <p:nvSpPr>
          <p:cNvPr id="3" name="Segnaposto contenuto 2"/>
          <p:cNvSpPr>
            <a:spLocks noGrp="1"/>
          </p:cNvSpPr>
          <p:nvPr>
            <p:ph idx="1"/>
          </p:nvPr>
        </p:nvSpPr>
        <p:spPr/>
        <p:txBody>
          <a:bodyPr>
            <a:normAutofit fontScale="92500" lnSpcReduction="10000"/>
          </a:bodyPr>
          <a:lstStyle/>
          <a:p>
            <a:pPr>
              <a:buNone/>
            </a:pPr>
            <a:r>
              <a:rPr lang="it-IT" dirty="0"/>
              <a:t>Art. 140:</a:t>
            </a:r>
          </a:p>
          <a:p>
            <a:pPr>
              <a:buNone/>
            </a:pPr>
            <a:r>
              <a:rPr lang="it-IT" dirty="0"/>
              <a:t>Chiunque intenda esercitare un'arte ausiliaria delle professioni sanitarie deve aver raggiunto la maggiore </a:t>
            </a:r>
            <a:r>
              <a:rPr lang="it-IT" dirty="0" err="1"/>
              <a:t>eta'</a:t>
            </a:r>
            <a:r>
              <a:rPr lang="it-IT" dirty="0"/>
              <a:t> ed essere munito di licenza, rilasciata, dalle scuole appositamente istituite per impartire l'insegnamento delle arti medesime.</a:t>
            </a:r>
          </a:p>
          <a:p>
            <a:pPr>
              <a:buNone/>
            </a:pPr>
            <a:r>
              <a:rPr lang="it-IT" dirty="0"/>
              <a:t>I limiti e le modalità di esercizio delle singole arti sono determinati nel regolamento, emanato su proposta del Ministro per l'interno, di concerto con quello per l'educazione nazionale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figura di odontotecnico</a:t>
            </a:r>
          </a:p>
        </p:txBody>
      </p:sp>
      <p:sp>
        <p:nvSpPr>
          <p:cNvPr id="3" name="Segnaposto contenuto 2"/>
          <p:cNvSpPr>
            <a:spLocks noGrp="1"/>
          </p:cNvSpPr>
          <p:nvPr>
            <p:ph idx="1"/>
          </p:nvPr>
        </p:nvSpPr>
        <p:spPr/>
        <p:txBody>
          <a:bodyPr>
            <a:normAutofit fontScale="85000" lnSpcReduction="10000"/>
          </a:bodyPr>
          <a:lstStyle/>
          <a:p>
            <a:pPr>
              <a:buNone/>
            </a:pPr>
            <a:r>
              <a:rPr lang="it-IT" dirty="0"/>
              <a:t>“Gli odontotecnici sono autorizzati unicamente a costruire apparecchi di protesi dentaria su modelli tratti dalle impronte loro fornite dai medici-chirurghi e dagli abilitati a norma di legge all'esercizio della odontoiatria e protesi dentaria, con le indicazioni del tipo di protesi da eseguire</a:t>
            </a:r>
          </a:p>
          <a:p>
            <a:pPr>
              <a:buNone/>
            </a:pPr>
            <a:r>
              <a:rPr lang="it-IT" dirty="0"/>
              <a:t>E' in ogni caso vietato agli odontotecnici di esercitare, anche alla presenza ed in concorso del medico o dell'abilitato all'odontoiatria, alcuna manovra, cruenta o incruenta, nella bocca del paziente, sana o ammalata” (art. 11, r.d. 1338/1928).</a:t>
            </a:r>
          </a:p>
        </p:txBody>
      </p:sp>
      <p:sp>
        <p:nvSpPr>
          <p:cNvPr id="4" name="Segnaposto piè di pagina 3"/>
          <p:cNvSpPr>
            <a:spLocks noGrp="1"/>
          </p:cNvSpPr>
          <p:nvPr>
            <p:ph type="ftr" sz="quarter" idx="11"/>
          </p:nvPr>
        </p:nvSpPr>
        <p:spPr/>
        <p:txBody>
          <a:bodyPr/>
          <a:lstStyle/>
          <a:p>
            <a:r>
              <a:rPr lang="it-IT"/>
              <a:t>Avv. Mauro Crosato - Verona, Padova</a:t>
            </a:r>
          </a:p>
        </p:txBody>
      </p:sp>
      <p:sp>
        <p:nvSpPr>
          <p:cNvPr id="5" name="Segnaposto numero diapositiva 4"/>
          <p:cNvSpPr>
            <a:spLocks noGrp="1"/>
          </p:cNvSpPr>
          <p:nvPr>
            <p:ph type="sldNum" sz="quarter" idx="12"/>
          </p:nvPr>
        </p:nvSpPr>
        <p:spPr/>
        <p:txBody>
          <a:bodyPr/>
          <a:lstStyle/>
          <a:p>
            <a:fld id="{CC6FB4C4-9AF2-42F9-BD0A-D5665ECB1A77}" type="slidenum">
              <a:rPr lang="it-IT" smtClean="0"/>
              <a:pPr/>
              <a:t>4</a:t>
            </a:fld>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 figura professionale di ottico</a:t>
            </a:r>
          </a:p>
        </p:txBody>
      </p:sp>
      <p:sp>
        <p:nvSpPr>
          <p:cNvPr id="3" name="Segnaposto contenuto 2"/>
          <p:cNvSpPr>
            <a:spLocks noGrp="1"/>
          </p:cNvSpPr>
          <p:nvPr>
            <p:ph idx="1"/>
          </p:nvPr>
        </p:nvSpPr>
        <p:spPr/>
        <p:txBody>
          <a:bodyPr>
            <a:normAutofit fontScale="70000" lnSpcReduction="20000"/>
          </a:bodyPr>
          <a:lstStyle/>
          <a:p>
            <a:pPr>
              <a:buNone/>
            </a:pPr>
            <a:r>
              <a:rPr lang="it-IT" dirty="0"/>
              <a:t>“Gli ottici possono confezionare, apprestare e vendere direttamente al pubblico occhiali e lenti, soltanto su prescrizione del medico, a meno che si tratti di occhiali protettivi o correttivi dei difetti semplici di miopia e presbiopia, esclusa l'ipermetropia, l'astigmatismo e l'</a:t>
            </a:r>
            <a:r>
              <a:rPr lang="it-IT" dirty="0" err="1"/>
              <a:t>afachia</a:t>
            </a:r>
            <a:r>
              <a:rPr lang="it-IT" dirty="0"/>
              <a:t>. </a:t>
            </a:r>
          </a:p>
          <a:p>
            <a:pPr>
              <a:buNone/>
            </a:pPr>
            <a:r>
              <a:rPr lang="it-IT" dirty="0"/>
              <a:t>E' in ogni caso consentito ai suddetti esercenti di fornire direttamente al pubblico e riparare, anche senza prescrizione medica, lenti ed occhiali, quando la persona che ne da' la commissione presenti loro le lenti o le parti delle medesime di cui chiede il ricambio o la riparazione. </a:t>
            </a:r>
          </a:p>
          <a:p>
            <a:pPr>
              <a:buNone/>
            </a:pPr>
            <a:r>
              <a:rPr lang="it-IT" dirty="0"/>
              <a:t>E' del pari consentito ai suddetti esercenti di ripetere la vendita al pubblico di lenti od occhiali in base a precedenti prescrizioni mediche che siano conservate dall'esercente stesso, oppure esibite dall'acquirente” (art. 12, R.D. 1338/1928)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a:t>
            </a:r>
            <a:r>
              <a:rPr lang="it-IT" dirty="0" err="1"/>
              <a:t>d.lgs</a:t>
            </a:r>
            <a:r>
              <a:rPr lang="it-IT" dirty="0"/>
              <a:t> 502/1992</a:t>
            </a:r>
          </a:p>
        </p:txBody>
      </p:sp>
      <p:sp>
        <p:nvSpPr>
          <p:cNvPr id="3" name="Segnaposto contenuto 2"/>
          <p:cNvSpPr>
            <a:spLocks noGrp="1"/>
          </p:cNvSpPr>
          <p:nvPr>
            <p:ph idx="1"/>
          </p:nvPr>
        </p:nvSpPr>
        <p:spPr/>
        <p:txBody>
          <a:bodyPr>
            <a:normAutofit lnSpcReduction="10000"/>
          </a:bodyPr>
          <a:lstStyle/>
          <a:p>
            <a:pPr>
              <a:buNone/>
            </a:pPr>
            <a:r>
              <a:rPr lang="it-IT" dirty="0"/>
              <a:t>Art. 6, comma 3:</a:t>
            </a:r>
          </a:p>
          <a:p>
            <a:pPr>
              <a:buNone/>
            </a:pPr>
            <a:r>
              <a:rPr lang="it-IT" dirty="0"/>
              <a:t>“Il Ministro della sanità individua con proprio decreto le figure professionali da formare ed i relativi profili”</a:t>
            </a:r>
          </a:p>
          <a:p>
            <a:pPr>
              <a:buNone/>
            </a:pPr>
            <a:r>
              <a:rPr lang="it-IT" dirty="0"/>
              <a:t>Il 14.9.1994 sono usciti i decreti relativi alle nuove professioni sanitarie (tra cui dietisti, igienisti, fisioterapista, infermiere, logopedista, audiometrista, tecnico radiologo..)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figura del tecnico </a:t>
            </a:r>
            <a:r>
              <a:rPr lang="it-IT" dirty="0" err="1"/>
              <a:t>audioprotesista</a:t>
            </a:r>
            <a:endParaRPr lang="it-IT" dirty="0"/>
          </a:p>
        </p:txBody>
      </p:sp>
      <p:sp>
        <p:nvSpPr>
          <p:cNvPr id="3" name="Segnaposto contenuto 2"/>
          <p:cNvSpPr>
            <a:spLocks noGrp="1"/>
          </p:cNvSpPr>
          <p:nvPr>
            <p:ph idx="1"/>
          </p:nvPr>
        </p:nvSpPr>
        <p:spPr/>
        <p:txBody>
          <a:bodyPr>
            <a:normAutofit fontScale="70000" lnSpcReduction="20000"/>
          </a:bodyPr>
          <a:lstStyle/>
          <a:p>
            <a:pPr>
              <a:buNone/>
            </a:pPr>
            <a:r>
              <a:rPr lang="it-IT" dirty="0"/>
              <a:t>“Il tecnico </a:t>
            </a:r>
            <a:r>
              <a:rPr lang="it-IT" dirty="0" err="1"/>
              <a:t>audioprotesista</a:t>
            </a:r>
            <a:r>
              <a:rPr lang="it-IT" dirty="0"/>
              <a:t> e' l'operatore sanitario che, in possesso del diploma universitario abilitante, svolge la propria attività nella fornitura, adattamento e controllo dei presidi protesici per la prevenzione e correzione dei deficit uditivi. </a:t>
            </a:r>
          </a:p>
          <a:p>
            <a:pPr>
              <a:buNone/>
            </a:pPr>
            <a:r>
              <a:rPr lang="it-IT" dirty="0"/>
              <a:t>Il tecnico </a:t>
            </a:r>
            <a:r>
              <a:rPr lang="it-IT" dirty="0" err="1"/>
              <a:t>audioprotesista</a:t>
            </a:r>
            <a:r>
              <a:rPr lang="it-IT" dirty="0"/>
              <a:t> opera su prescrizione del medico mediante atti professionali che implicano la piena responsabilità e la conseguente autonomia. </a:t>
            </a:r>
          </a:p>
          <a:p>
            <a:pPr>
              <a:buNone/>
            </a:pPr>
            <a:r>
              <a:rPr lang="it-IT" dirty="0"/>
              <a:t>L'attività del tecnico </a:t>
            </a:r>
            <a:r>
              <a:rPr lang="it-IT" dirty="0" err="1"/>
              <a:t>audioprotesista</a:t>
            </a:r>
            <a:r>
              <a:rPr lang="it-IT" dirty="0"/>
              <a:t> e' volta all'applicazione dei presidi protesici mediante il rilievo dell'impronta del condotto uditivo esterno, la costruzione e applicazione delle chiocciole o di altri sistemi di accoppiamento acustico e la somministrazione di prove di valutazione protesica. </a:t>
            </a:r>
          </a:p>
          <a:p>
            <a:pPr>
              <a:buNone/>
            </a:pPr>
            <a:r>
              <a:rPr lang="it-IT" dirty="0"/>
              <a:t>Collabora con altre figure professionali ai programmi di prevenzione e di riabilitazione delle sordità mediante la fornitura di presidi protesici e l'addestramento al loro uso  (DM. 14.9.1994, n. 668)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figura di tecnico ortopedico</a:t>
            </a:r>
          </a:p>
        </p:txBody>
      </p:sp>
      <p:sp>
        <p:nvSpPr>
          <p:cNvPr id="3" name="Segnaposto contenuto 2"/>
          <p:cNvSpPr>
            <a:spLocks noGrp="1"/>
          </p:cNvSpPr>
          <p:nvPr>
            <p:ph idx="1"/>
          </p:nvPr>
        </p:nvSpPr>
        <p:spPr/>
        <p:txBody>
          <a:bodyPr>
            <a:normAutofit fontScale="62500" lnSpcReduction="20000"/>
          </a:bodyPr>
          <a:lstStyle/>
          <a:p>
            <a:pPr>
              <a:buNone/>
            </a:pPr>
            <a:r>
              <a:rPr lang="it-IT" dirty="0"/>
              <a:t>“il tecnico ortopedico è l'operatore sanitario che, in possesso del diploma universitario abilitante, su prescrizione medica e successivo collaudo, opera la costruzione e/o adattamento, applicazione e fornitura di protesi, </a:t>
            </a:r>
            <a:r>
              <a:rPr lang="it-IT" dirty="0" err="1"/>
              <a:t>ortesi</a:t>
            </a:r>
            <a:r>
              <a:rPr lang="it-IT" dirty="0"/>
              <a:t> e di ausili sostitutivi, correttivi e di sostegno dell'apparato locomotore, di natura funzionale ed estetica, di tipo meccanico o che utilizzano l'energia esterna o energia mista corporea ed esterna, mediante rilevamento diretto sul paziente di misure e modelli</a:t>
            </a:r>
          </a:p>
          <a:p>
            <a:pPr>
              <a:buNone/>
            </a:pPr>
            <a:r>
              <a:rPr lang="it-IT" dirty="0"/>
              <a:t>Il tecnico ortopedico, nell'ambito delle proprie competenze:</a:t>
            </a:r>
          </a:p>
          <a:p>
            <a:pPr marL="514350" indent="-514350">
              <a:buAutoNum type="alphaLcParenR"/>
            </a:pPr>
            <a:r>
              <a:rPr lang="it-IT" dirty="0"/>
              <a:t>addestra il disabile all'uso delle protesi e delle </a:t>
            </a:r>
            <a:r>
              <a:rPr lang="it-IT" dirty="0" err="1"/>
              <a:t>ortesi</a:t>
            </a:r>
            <a:r>
              <a:rPr lang="it-IT" dirty="0"/>
              <a:t> applicate. Svolge, in collaborazione con il medico, assistenza tecnica per la fornitura, la sostituzione e la riparazione delle protesi e delle </a:t>
            </a:r>
            <a:r>
              <a:rPr lang="it-IT" dirty="0" err="1"/>
              <a:t>ortesi</a:t>
            </a:r>
            <a:r>
              <a:rPr lang="it-IT" dirty="0"/>
              <a:t> applicate; </a:t>
            </a:r>
          </a:p>
          <a:p>
            <a:pPr marL="514350" indent="-514350">
              <a:buAutoNum type="alphaLcParenR"/>
            </a:pPr>
            <a:r>
              <a:rPr lang="it-IT" dirty="0"/>
              <a:t>collabora con altre figure professionali al trattamento multidisciplinare previsto nel piano di riabilitazione; </a:t>
            </a:r>
          </a:p>
          <a:p>
            <a:pPr marL="514350" indent="-514350">
              <a:buAutoNum type="alphaLcParenR"/>
            </a:pPr>
            <a:r>
              <a:rPr lang="it-IT" dirty="0"/>
              <a:t>e' responsabile dell'organizzazione, pianificazione e qualità degli atti professionali svolti nell'ambito delle proprie mansioni. ” (D.M. 14.9.1994 n. 665)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2018: riordino delle professioni sanitarie</a:t>
            </a:r>
          </a:p>
        </p:txBody>
      </p:sp>
      <p:sp>
        <p:nvSpPr>
          <p:cNvPr id="3" name="Segnaposto contenuto 2"/>
          <p:cNvSpPr>
            <a:spLocks noGrp="1"/>
          </p:cNvSpPr>
          <p:nvPr>
            <p:ph idx="1"/>
          </p:nvPr>
        </p:nvSpPr>
        <p:spPr/>
        <p:txBody>
          <a:bodyPr>
            <a:normAutofit lnSpcReduction="10000"/>
          </a:bodyPr>
          <a:lstStyle/>
          <a:p>
            <a:pPr>
              <a:buNone/>
            </a:pPr>
            <a:r>
              <a:rPr lang="it-IT" dirty="0"/>
              <a:t>“Nelle circoscrizioni geografiche corrispondenti alle province esistenti alla data del 31 dicembre 2012 sono costituiti gli Ordini dei medici-chirurghi e degli odontoiatri, dei veterinari, dei farmacisti, dei biologi, dei fisici, dei chimici, delle professioni infermieristiche, della professione di ostetrica e dei tecnici sanitari di radiologia medica e delle professioni sanitarie tecniche, della riabilitazione e della prevenzione”.</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2306</Words>
  <Application>Microsoft Macintosh PowerPoint</Application>
  <PresentationFormat>Presentazione su schermo (4:3)</PresentationFormat>
  <Paragraphs>105</Paragraphs>
  <Slides>25</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25</vt:i4>
      </vt:variant>
    </vt:vector>
  </HeadingPairs>
  <TitlesOfParts>
    <vt:vector size="28" baseType="lpstr">
      <vt:lpstr>Arial</vt:lpstr>
      <vt:lpstr>Calibri</vt:lpstr>
      <vt:lpstr>Tema di Office</vt:lpstr>
      <vt:lpstr>Norme e giurisprudenza per arti, professioni, fabbricanti</vt:lpstr>
      <vt:lpstr>1934: T.U. Sanitario</vt:lpstr>
      <vt:lpstr>1934: T.U. Sanitario</vt:lpstr>
      <vt:lpstr>La figura di odontotecnico</vt:lpstr>
      <vt:lpstr>La figura professionale di ottico</vt:lpstr>
      <vt:lpstr>Il d.lgs 502/1992</vt:lpstr>
      <vt:lpstr>La figura del tecnico audioprotesista</vt:lpstr>
      <vt:lpstr>La figura di tecnico ortopedico</vt:lpstr>
      <vt:lpstr>2018: riordino delle professioni sanitarie</vt:lpstr>
      <vt:lpstr>Le professioni sanitarie (DM 13.3.2018)</vt:lpstr>
      <vt:lpstr>I dispositivi medici</vt:lpstr>
      <vt:lpstr>I dispositivi su misura</vt:lpstr>
      <vt:lpstr>I dispositivi patient matched</vt:lpstr>
      <vt:lpstr>Tre elementi per distinguere</vt:lpstr>
      <vt:lpstr>La prescrizione (DPCM LEA)</vt:lpstr>
      <vt:lpstr>L’attività di optometrista</vt:lpstr>
      <vt:lpstr>La progettazione</vt:lpstr>
      <vt:lpstr>Le tecniche CAD CAM</vt:lpstr>
      <vt:lpstr> Le tecniche CAD CAM La posizione della Commissione 12.9.2017</vt:lpstr>
      <vt:lpstr>D.P.C.M. 12.1.2017</vt:lpstr>
      <vt:lpstr>Certificazione di congruità</vt:lpstr>
      <vt:lpstr>Chi eroga i dispositivi su misura</vt:lpstr>
      <vt:lpstr>Adattamento o personalizzazione</vt:lpstr>
      <vt:lpstr>Limiti ad adattamento e personalizzazione</vt:lpstr>
      <vt:lpstr>Collaudo</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Sandro Storelli</cp:lastModifiedBy>
  <cp:revision>10</cp:revision>
  <dcterms:created xsi:type="dcterms:W3CDTF">2021-12-02T08:31:13Z</dcterms:created>
  <dcterms:modified xsi:type="dcterms:W3CDTF">2021-12-03T23:04:17Z</dcterms:modified>
</cp:coreProperties>
</file>