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3"/>
  </p:notesMasterIdLst>
  <p:sldIdLst>
    <p:sldId id="286" r:id="rId2"/>
    <p:sldId id="287" r:id="rId3"/>
    <p:sldId id="312" r:id="rId4"/>
    <p:sldId id="293" r:id="rId5"/>
    <p:sldId id="311" r:id="rId6"/>
    <p:sldId id="295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5" r:id="rId18"/>
    <p:sldId id="327" r:id="rId19"/>
    <p:sldId id="329" r:id="rId20"/>
    <p:sldId id="330" r:id="rId21"/>
    <p:sldId id="332" r:id="rId22"/>
    <p:sldId id="359" r:id="rId23"/>
    <p:sldId id="350" r:id="rId24"/>
    <p:sldId id="353" r:id="rId25"/>
    <p:sldId id="358" r:id="rId26"/>
    <p:sldId id="351" r:id="rId27"/>
    <p:sldId id="349" r:id="rId28"/>
    <p:sldId id="345" r:id="rId29"/>
    <p:sldId id="346" r:id="rId30"/>
    <p:sldId id="347" r:id="rId31"/>
    <p:sldId id="348" r:id="rId32"/>
  </p:sldIdLst>
  <p:sldSz cx="12192000" cy="6858000"/>
  <p:notesSz cx="6858000" cy="9144000"/>
  <p:custDataLst>
    <p:tags r:id="rId3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vegno" initials="C" lastIdx="8" clrIdx="0"/>
  <p:cmAuthor id="1" name="Sandro Storelli" initials="S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D9D"/>
    <a:srgbClr val="990033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44A8E-72E2-4458-9A80-0D6BC62CA57A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9AD82-973B-4DDD-B14D-F794D1F01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28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70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AD82-973B-4DDD-B14D-F794D1F012A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3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4E97-4E0A-4D9E-9EF0-9A2CF26DB6C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23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F502-D37C-45E4-B945-BC4E59DCAA7A}" type="datetime1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66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AF0C-34F1-4161-BC4E-EAC2EF9A9214}" type="datetime1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6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ED6-B421-4D33-98FD-C8BA1A809E22}" type="datetime1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63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210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BB4-41FC-4DF0-B042-5AD7E7D43EBB}" type="datetime1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26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2095-CFD6-4920-8F19-6BA8AC841917}" type="datetime1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56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EB40-EC42-42ED-9608-1EDCAF5E0894}" type="datetime1">
              <a:rPr lang="it-IT" smtClean="0"/>
              <a:t>20/01/2020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9CA6-38AE-49E6-8A75-6B12F80638DF}" type="datetime1">
              <a:rPr lang="it-IT" smtClean="0"/>
              <a:t>20/01/2020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6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40BD-ED2A-486D-83FA-F2E9BB958370}" type="datetime1">
              <a:rPr lang="it-IT" smtClean="0"/>
              <a:t>20/01/2020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1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BAC-0E74-43F4-9D92-91840C408EEE}" type="datetime1">
              <a:rPr lang="it-IT" smtClean="0"/>
              <a:t>20/01/2020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9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A55-4E7E-4990-9AA2-339A722AEF64}" type="datetime1">
              <a:rPr lang="it-IT" smtClean="0"/>
              <a:t>20/01/2020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77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DF6-D295-480B-9B79-BC36A2702984}" type="datetime1">
              <a:rPr lang="it-IT" smtClean="0"/>
              <a:t>20/01/2020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88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5D9D"/>
            </a:gs>
            <a:gs pos="21000">
              <a:schemeClr val="bg1">
                <a:lumMod val="95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AB04-0410-49D2-8926-1243B8588A8C}" type="datetime1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87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javascript:void(0)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://eur-lex.europa.eu/legal-content/IT/TXT/?qid=1441183586073&amp;uri=CELEX:32015R0478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3"/>
          <p:cNvSpPr txBox="1">
            <a:spLocks/>
          </p:cNvSpPr>
          <p:nvPr/>
        </p:nvSpPr>
        <p:spPr>
          <a:xfrm>
            <a:off x="1103446" y="3798332"/>
            <a:ext cx="1088512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71496" algn="l" defTabSz="685983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29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3085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8880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4675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470" indent="-171496" algn="l" defTabSz="685983" rtl="0" eaLnBrk="1" latinLnBrk="0" hangingPunct="1">
              <a:spcBef>
                <a:spcPts val="450"/>
              </a:spcBef>
              <a:buFont typeface="Euphemia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6265" indent="-171496" algn="l" defTabSz="685983" rtl="0" eaLnBrk="1" latinLnBrk="0" hangingPunct="1">
              <a:spcBef>
                <a:spcPts val="450"/>
              </a:spcBef>
              <a:buFont typeface="Euphemia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2060" indent="-171496" algn="l" defTabSz="685983" rtl="0" eaLnBrk="1" latinLnBrk="0" hangingPunct="1">
              <a:spcBef>
                <a:spcPts val="450"/>
              </a:spcBef>
              <a:buFont typeface="Euphemia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855" indent="-171496" algn="l" defTabSz="685983" rtl="0" eaLnBrk="1" latinLnBrk="0" hangingPunct="1">
              <a:spcBef>
                <a:spcPts val="450"/>
              </a:spcBef>
              <a:buFont typeface="Euphemia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07823" y="3239827"/>
            <a:ext cx="9884177" cy="1323439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Avenir"/>
              </a:rPr>
              <a:t>REGOLAMENTO UE MDR 745/2017</a:t>
            </a:r>
            <a:endParaRPr lang="it-IT" sz="4000" dirty="0">
              <a:solidFill>
                <a:schemeClr val="bg1"/>
              </a:solidFill>
              <a:latin typeface="Avenir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Avenir"/>
              </a:rPr>
              <a:t>Adempimenti dei Fabbricanti Odontotecnici</a:t>
            </a:r>
            <a:endParaRPr lang="it-IT" sz="4000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00" dirty="0" smtClean="0">
                <a:solidFill>
                  <a:srgbClr val="990033"/>
                </a:solidFill>
              </a:rPr>
              <a:t>Sandro Storelli - OBV</a:t>
            </a:r>
            <a:endParaRPr lang="it-IT" sz="1000" dirty="0">
              <a:solidFill>
                <a:srgbClr val="990033"/>
              </a:solidFill>
            </a:endParaRPr>
          </a:p>
        </p:txBody>
      </p:sp>
      <p:pic>
        <p:nvPicPr>
          <p:cNvPr id="1026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355533" y="5928946"/>
            <a:ext cx="720460" cy="6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566" y="366283"/>
            <a:ext cx="777190" cy="4625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17" y="4880923"/>
            <a:ext cx="401179" cy="527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5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B057FF89-7A34-E144-9CB7-3AD7C25B37C4}"/>
              </a:ext>
            </a:extLst>
          </p:cNvPr>
          <p:cNvGrpSpPr/>
          <p:nvPr/>
        </p:nvGrpSpPr>
        <p:grpSpPr>
          <a:xfrm>
            <a:off x="924006" y="1159439"/>
            <a:ext cx="4891860" cy="936104"/>
            <a:chOff x="235692" y="1712373"/>
            <a:chExt cx="4998460" cy="624468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="" xmlns:a16="http://schemas.microsoft.com/office/drawing/2014/main" id="{612E8AE6-ADEC-6040-BB7C-A6949A486CE2}"/>
                </a:ext>
              </a:extLst>
            </p:cNvPr>
            <p:cNvSpPr/>
            <p:nvPr/>
          </p:nvSpPr>
          <p:spPr>
            <a:xfrm>
              <a:off x="458435" y="1712373"/>
              <a:ext cx="4775717" cy="624468"/>
            </a:xfrm>
            <a:prstGeom prst="roundRect">
              <a:avLst>
                <a:gd name="adj" fmla="val 13462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buClr>
                  <a:srgbClr val="C00000"/>
                </a:buClr>
                <a:buSzPct val="80000"/>
              </a:pPr>
              <a:r>
                <a:rPr lang="it-IT" sz="1600" dirty="0"/>
                <a:t>Istituiscono e aggiornano un </a:t>
              </a:r>
              <a:r>
                <a:rPr lang="it-IT" b="1" dirty="0">
                  <a:solidFill>
                    <a:srgbClr val="FF0000"/>
                  </a:solidFill>
                </a:rPr>
                <a:t>sistema di sorveglianza post-commercializzazione </a:t>
              </a:r>
              <a:r>
                <a:rPr lang="it-IT" sz="1600" dirty="0"/>
                <a:t>(art. 83)</a:t>
              </a:r>
            </a:p>
          </p:txBody>
        </p:sp>
        <p:sp>
          <p:nvSpPr>
            <p:cNvPr id="10" name="Mostrina 9">
              <a:extLst>
                <a:ext uri="{FF2B5EF4-FFF2-40B4-BE49-F238E27FC236}">
                  <a16:creationId xmlns="" xmlns:a16="http://schemas.microsoft.com/office/drawing/2014/main" id="{EAFA0618-5EC1-1040-9DB8-C7EA5271C327}"/>
                </a:ext>
              </a:extLst>
            </p:cNvPr>
            <p:cNvSpPr/>
            <p:nvPr/>
          </p:nvSpPr>
          <p:spPr>
            <a:xfrm>
              <a:off x="235692" y="1855045"/>
              <a:ext cx="143122" cy="140373"/>
            </a:xfrm>
            <a:prstGeom prst="chevron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6A2955D2-89EB-3A45-8BB0-A4709D8A2F18}"/>
              </a:ext>
            </a:extLst>
          </p:cNvPr>
          <p:cNvGrpSpPr/>
          <p:nvPr/>
        </p:nvGrpSpPr>
        <p:grpSpPr>
          <a:xfrm>
            <a:off x="919309" y="2246095"/>
            <a:ext cx="4837202" cy="1027671"/>
            <a:chOff x="235692" y="2245317"/>
            <a:chExt cx="4998460" cy="1027671"/>
          </a:xfrm>
        </p:grpSpPr>
        <p:sp>
          <p:nvSpPr>
            <p:cNvPr id="11" name="Mostrina 10">
              <a:extLst>
                <a:ext uri="{FF2B5EF4-FFF2-40B4-BE49-F238E27FC236}">
                  <a16:creationId xmlns="" xmlns:a16="http://schemas.microsoft.com/office/drawing/2014/main" id="{0C62DC01-E4C7-8149-8B1E-7EF5F0F1D2E4}"/>
                </a:ext>
              </a:extLst>
            </p:cNvPr>
            <p:cNvSpPr/>
            <p:nvPr/>
          </p:nvSpPr>
          <p:spPr>
            <a:xfrm>
              <a:off x="235692" y="2619823"/>
              <a:ext cx="143122" cy="14037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" name="Rettangolo con angoli arrotondati 11">
              <a:extLst>
                <a:ext uri="{FF2B5EF4-FFF2-40B4-BE49-F238E27FC236}">
                  <a16:creationId xmlns="" xmlns:a16="http://schemas.microsoft.com/office/drawing/2014/main" id="{D456D0B0-F783-B544-9377-657A740D5745}"/>
                </a:ext>
              </a:extLst>
            </p:cNvPr>
            <p:cNvSpPr/>
            <p:nvPr/>
          </p:nvSpPr>
          <p:spPr>
            <a:xfrm>
              <a:off x="458435" y="2245317"/>
              <a:ext cx="4775717" cy="1027671"/>
            </a:xfrm>
            <a:prstGeom prst="roundRect">
              <a:avLst>
                <a:gd name="adj" fmla="val 12055"/>
              </a:avLst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buClr>
                  <a:srgbClr val="C00000"/>
                </a:buClr>
                <a:buSzPct val="80000"/>
              </a:pPr>
              <a:r>
                <a:rPr lang="it-IT" sz="1600" dirty="0"/>
                <a:t>Istituiscono e aggiornano un </a:t>
              </a:r>
              <a:r>
                <a:rPr lang="it-IT" b="1" dirty="0">
                  <a:solidFill>
                    <a:srgbClr val="FF0000"/>
                  </a:solidFill>
                </a:rPr>
                <a:t>sistema di registrazione e segnalazione degli incidenti e delle azioni correttive di sicurezza</a:t>
              </a:r>
              <a:r>
                <a:rPr lang="it-IT" sz="1600" b="1" dirty="0">
                  <a:solidFill>
                    <a:srgbClr val="FF0000"/>
                  </a:solidFill>
                </a:rPr>
                <a:t> </a:t>
              </a:r>
              <a:r>
                <a:rPr lang="it-IT" sz="1600" dirty="0">
                  <a:solidFill>
                    <a:srgbClr val="FF0000"/>
                  </a:solidFill>
                </a:rPr>
                <a:t>(</a:t>
              </a:r>
              <a:r>
                <a:rPr lang="it-IT" sz="1600" dirty="0"/>
                <a:t>art. 87 e 88)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917DC4B2-8CEE-454F-AD0C-9467A576C37E}"/>
              </a:ext>
            </a:extLst>
          </p:cNvPr>
          <p:cNvGrpSpPr/>
          <p:nvPr/>
        </p:nvGrpSpPr>
        <p:grpSpPr>
          <a:xfrm>
            <a:off x="6190021" y="1492964"/>
            <a:ext cx="3474684" cy="2420080"/>
            <a:chOff x="5499698" y="1383695"/>
            <a:chExt cx="3474684" cy="2420080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="" xmlns:a16="http://schemas.microsoft.com/office/drawing/2014/main" id="{6F86AAF2-AB9C-4341-8807-BE096272EBB2}"/>
                </a:ext>
              </a:extLst>
            </p:cNvPr>
            <p:cNvSpPr/>
            <p:nvPr/>
          </p:nvSpPr>
          <p:spPr>
            <a:xfrm>
              <a:off x="5697986" y="1383695"/>
              <a:ext cx="3276396" cy="2420080"/>
            </a:xfrm>
            <a:prstGeom prst="roundRect">
              <a:avLst>
                <a:gd name="adj" fmla="val 5516"/>
              </a:avLst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buClr>
                  <a:srgbClr val="C00000"/>
                </a:buClr>
                <a:buSzPct val="80000"/>
              </a:pPr>
              <a:r>
                <a:rPr lang="it-IT" sz="1400" dirty="0"/>
                <a:t>Adottano </a:t>
              </a:r>
              <a:r>
                <a:rPr lang="it-IT" sz="1400" b="1" u="sng" dirty="0"/>
                <a:t>immediate azioni correttive</a:t>
              </a:r>
              <a:r>
                <a:rPr lang="it-IT" sz="1400" b="1" dirty="0"/>
                <a:t> </a:t>
              </a:r>
              <a:r>
                <a:rPr lang="it-IT" sz="1400" dirty="0"/>
                <a:t>in caso ritengano che un loro dispositivo immesso sul mercato non sia conforme al regolamento e informano subito gli importatori, i distributori e il mandatario (se del caso)</a:t>
              </a:r>
            </a:p>
            <a:p>
              <a:pPr algn="just">
                <a:buClr>
                  <a:srgbClr val="C00000"/>
                </a:buClr>
                <a:buSzPct val="80000"/>
              </a:pPr>
              <a:r>
                <a:rPr lang="it-IT" sz="1400" dirty="0"/>
                <a:t>- Collaborano con le autorità competenti e gli organismi notificati </a:t>
              </a:r>
            </a:p>
          </p:txBody>
        </p:sp>
        <p:sp>
          <p:nvSpPr>
            <p:cNvPr id="17" name="Mostrina 16">
              <a:extLst>
                <a:ext uri="{FF2B5EF4-FFF2-40B4-BE49-F238E27FC236}">
                  <a16:creationId xmlns="" xmlns:a16="http://schemas.microsoft.com/office/drawing/2014/main" id="{0B97F5EE-FC79-664B-A12B-975BEFD0E3F5}"/>
                </a:ext>
              </a:extLst>
            </p:cNvPr>
            <p:cNvSpPr/>
            <p:nvPr/>
          </p:nvSpPr>
          <p:spPr>
            <a:xfrm>
              <a:off x="5499698" y="1813393"/>
              <a:ext cx="143122" cy="14037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9696A34-20CA-DD4A-B15F-FC1FE74FAFBF}"/>
              </a:ext>
            </a:extLst>
          </p:cNvPr>
          <p:cNvGrpSpPr/>
          <p:nvPr/>
        </p:nvGrpSpPr>
        <p:grpSpPr>
          <a:xfrm>
            <a:off x="6877108" y="4116165"/>
            <a:ext cx="3542722" cy="1011157"/>
            <a:chOff x="5424492" y="4133206"/>
            <a:chExt cx="3542722" cy="1011157"/>
          </a:xfrm>
        </p:grpSpPr>
        <p:sp>
          <p:nvSpPr>
            <p:cNvPr id="18" name="Rettangolo con angoli arrotondati 17">
              <a:extLst>
                <a:ext uri="{FF2B5EF4-FFF2-40B4-BE49-F238E27FC236}">
                  <a16:creationId xmlns="" xmlns:a16="http://schemas.microsoft.com/office/drawing/2014/main" id="{E298DC70-FFA8-B24A-B531-1D220EE75F28}"/>
                </a:ext>
              </a:extLst>
            </p:cNvPr>
            <p:cNvSpPr/>
            <p:nvPr/>
          </p:nvSpPr>
          <p:spPr>
            <a:xfrm>
              <a:off x="5690818" y="4133206"/>
              <a:ext cx="3276396" cy="1011157"/>
            </a:xfrm>
            <a:prstGeom prst="roundRect">
              <a:avLst>
                <a:gd name="adj" fmla="val 13778"/>
              </a:avLst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buClr>
                  <a:srgbClr val="C00000"/>
                </a:buClr>
                <a:buSzPct val="80000"/>
              </a:pPr>
              <a:r>
                <a:rPr lang="it-IT" sz="1400" dirty="0"/>
                <a:t>Se l’autorità competente lo richiede: </a:t>
              </a:r>
              <a:r>
                <a:rPr lang="it-IT" sz="1400" b="1" dirty="0"/>
                <a:t>forniscono le informazioni, la  documentazione</a:t>
              </a:r>
              <a:r>
                <a:rPr lang="it-IT" sz="1400" dirty="0"/>
                <a:t>, i campioni e l’accesso al dispositivo</a:t>
              </a:r>
            </a:p>
          </p:txBody>
        </p:sp>
        <p:sp>
          <p:nvSpPr>
            <p:cNvPr id="19" name="Mostrina 18">
              <a:extLst>
                <a:ext uri="{FF2B5EF4-FFF2-40B4-BE49-F238E27FC236}">
                  <a16:creationId xmlns="" xmlns:a16="http://schemas.microsoft.com/office/drawing/2014/main" id="{65962B3C-7236-5946-B00B-1167DE7A7D31}"/>
                </a:ext>
              </a:extLst>
            </p:cNvPr>
            <p:cNvSpPr/>
            <p:nvPr/>
          </p:nvSpPr>
          <p:spPr>
            <a:xfrm>
              <a:off x="5424492" y="4358230"/>
              <a:ext cx="143122" cy="14037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="" xmlns:a16="http://schemas.microsoft.com/office/drawing/2014/main" id="{7981A1AF-E989-8048-AC8D-3678C39936BE}"/>
              </a:ext>
            </a:extLst>
          </p:cNvPr>
          <p:cNvGrpSpPr/>
          <p:nvPr/>
        </p:nvGrpSpPr>
        <p:grpSpPr>
          <a:xfrm>
            <a:off x="1898887" y="5258892"/>
            <a:ext cx="8563473" cy="1267194"/>
            <a:chOff x="234000" y="5256366"/>
            <a:chExt cx="8563473" cy="1267194"/>
          </a:xfrm>
        </p:grpSpPr>
        <p:sp>
          <p:nvSpPr>
            <p:cNvPr id="14" name="Mostrina 13">
              <a:extLst>
                <a:ext uri="{FF2B5EF4-FFF2-40B4-BE49-F238E27FC236}">
                  <a16:creationId xmlns="" xmlns:a16="http://schemas.microsoft.com/office/drawing/2014/main" id="{DA92D059-C642-D641-A12E-38390276D690}"/>
                </a:ext>
              </a:extLst>
            </p:cNvPr>
            <p:cNvSpPr/>
            <p:nvPr/>
          </p:nvSpPr>
          <p:spPr>
            <a:xfrm>
              <a:off x="234000" y="5488600"/>
              <a:ext cx="143122" cy="14037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0" name="Rettangolo con angoli arrotondati 19">
              <a:extLst>
                <a:ext uri="{FF2B5EF4-FFF2-40B4-BE49-F238E27FC236}">
                  <a16:creationId xmlns="" xmlns:a16="http://schemas.microsoft.com/office/drawing/2014/main" id="{E923BD8D-ABD9-E840-ACE9-44B42BA99B0E}"/>
                </a:ext>
              </a:extLst>
            </p:cNvPr>
            <p:cNvSpPr/>
            <p:nvPr/>
          </p:nvSpPr>
          <p:spPr>
            <a:xfrm>
              <a:off x="377122" y="5256366"/>
              <a:ext cx="8420351" cy="1267194"/>
            </a:xfrm>
            <a:prstGeom prst="roundRect">
              <a:avLst>
                <a:gd name="adj" fmla="val 6995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ts val="800"/>
                </a:spcBef>
                <a:defRPr sz="1800"/>
              </a:pPr>
              <a:r>
                <a:rPr lang="it-IT" sz="1400" dirty="0"/>
                <a:t>In modo proporzionale alla classe di rischio, alla tipologia di dispositivo e alla dimensione dell'impresa, </a:t>
              </a:r>
              <a:r>
                <a:rPr lang="it-IT" sz="1400" b="1" dirty="0">
                  <a:solidFill>
                    <a:srgbClr val="FF0000"/>
                  </a:solidFill>
                </a:rPr>
                <a:t>adottano misure che forniscano una copertura finanziaria</a:t>
              </a:r>
              <a:r>
                <a:rPr lang="it-IT" sz="1400" dirty="0">
                  <a:solidFill>
                    <a:srgbClr val="FF0000"/>
                  </a:solidFill>
                </a:rPr>
                <a:t> </a:t>
              </a:r>
              <a:r>
                <a:rPr lang="it-IT" sz="1400" dirty="0"/>
                <a:t>sufficiente in relazione alla propria potenziale responsabilità ai sensi della direttiva 85/374/CEE (</a:t>
              </a:r>
              <a:r>
                <a:rPr lang="it-IT" sz="1400" b="1" dirty="0"/>
                <a:t>responsabilità per danno da prodotti difettosi</a:t>
              </a:r>
              <a:r>
                <a:rPr lang="it-IT" sz="1400" dirty="0"/>
                <a:t>) </a:t>
              </a:r>
              <a:r>
                <a:rPr lang="it-IT" sz="1400" dirty="0">
                  <a:sym typeface="Wingdings" pitchFamily="2" charset="2"/>
                </a:rPr>
                <a:t> </a:t>
              </a:r>
              <a:r>
                <a:rPr lang="it-IT" sz="1400" dirty="0"/>
                <a:t>poiché le persone fisiche o giuridiche possono chiedere un risarcimento per danni causati da un dispositivo difettoso. 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A73CC2C-4EB8-E342-9597-7BC70964DFBF}"/>
              </a:ext>
            </a:extLst>
          </p:cNvPr>
          <p:cNvGrpSpPr/>
          <p:nvPr/>
        </p:nvGrpSpPr>
        <p:grpSpPr>
          <a:xfrm>
            <a:off x="903729" y="3421007"/>
            <a:ext cx="4852782" cy="1827928"/>
            <a:chOff x="234000" y="3385448"/>
            <a:chExt cx="4995904" cy="1827928"/>
          </a:xfrm>
        </p:grpSpPr>
        <p:sp>
          <p:nvSpPr>
            <p:cNvPr id="15" name="Mostrina 14">
              <a:extLst>
                <a:ext uri="{FF2B5EF4-FFF2-40B4-BE49-F238E27FC236}">
                  <a16:creationId xmlns="" xmlns:a16="http://schemas.microsoft.com/office/drawing/2014/main" id="{0B08013B-B08C-8E4F-B9D8-7A046A6F043E}"/>
                </a:ext>
              </a:extLst>
            </p:cNvPr>
            <p:cNvSpPr/>
            <p:nvPr/>
          </p:nvSpPr>
          <p:spPr>
            <a:xfrm>
              <a:off x="234000" y="3531450"/>
              <a:ext cx="143122" cy="140373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2" name="Rettangolo con angoli arrotondati 21">
              <a:extLst>
                <a:ext uri="{FF2B5EF4-FFF2-40B4-BE49-F238E27FC236}">
                  <a16:creationId xmlns="" xmlns:a16="http://schemas.microsoft.com/office/drawing/2014/main" id="{A37BC56B-746A-554C-A08A-CB30BD42CB79}"/>
                </a:ext>
              </a:extLst>
            </p:cNvPr>
            <p:cNvSpPr/>
            <p:nvPr/>
          </p:nvSpPr>
          <p:spPr>
            <a:xfrm>
              <a:off x="465454" y="3385448"/>
              <a:ext cx="4764450" cy="1827928"/>
            </a:xfrm>
            <a:prstGeom prst="roundRect">
              <a:avLst>
                <a:gd name="adj" fmla="val 5958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buClr>
                  <a:srgbClr val="C00000"/>
                </a:buClr>
                <a:buSzPct val="80000"/>
              </a:pPr>
              <a:r>
                <a:rPr lang="it-IT" sz="1600" b="1" dirty="0">
                  <a:solidFill>
                    <a:srgbClr val="FF0000"/>
                  </a:solidFill>
                </a:rPr>
                <a:t>Conservano la documentazione </a:t>
              </a:r>
              <a:r>
                <a:rPr lang="it-IT" sz="1600" dirty="0"/>
                <a:t>tecnica, la dichiarazione di conformità UE per </a:t>
              </a:r>
              <a:r>
                <a:rPr lang="it-IT" sz="1600" b="1" dirty="0">
                  <a:solidFill>
                    <a:srgbClr val="FF0000"/>
                  </a:solidFill>
                </a:rPr>
                <a:t>almeno 10 anni </a:t>
              </a:r>
              <a:r>
                <a:rPr lang="it-IT" sz="1600" dirty="0"/>
                <a:t>dall’immissione sul mercato dell’ultimo dispositivo oggetto della dichiarazione di conformità. </a:t>
              </a: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</a:rPr>
                <a:t>Per i </a:t>
              </a:r>
              <a:r>
                <a:rPr lang="it-IT" sz="1200" u="sng" dirty="0">
                  <a:solidFill>
                    <a:schemeClr val="bg1">
                      <a:lumMod val="50000"/>
                    </a:schemeClr>
                  </a:solidFill>
                </a:rPr>
                <a:t>dispositivi impiantabili</a:t>
              </a: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</a:rPr>
                <a:t>, il periodo è di </a:t>
              </a:r>
              <a:r>
                <a:rPr lang="it-IT" sz="1200" b="1" dirty="0">
                  <a:solidFill>
                    <a:schemeClr val="bg1">
                      <a:lumMod val="50000"/>
                    </a:schemeClr>
                  </a:solidFill>
                </a:rPr>
                <a:t>almeno 15 anni </a:t>
              </a: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</a:rPr>
                <a:t>dall'immissione sul mercato dell'ultimo dispositivo</a:t>
              </a:r>
            </a:p>
          </p:txBody>
        </p:sp>
      </p:grp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67F2C5CE-4CCB-1545-BDBE-B1421DEC7EAA}"/>
              </a:ext>
            </a:extLst>
          </p:cNvPr>
          <p:cNvSpPr/>
          <p:nvPr/>
        </p:nvSpPr>
        <p:spPr>
          <a:xfrm>
            <a:off x="973240" y="407855"/>
            <a:ext cx="5953102" cy="400110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OBBLIGHI GENERALI DEI FABBRICANTI (art. 10)</a:t>
            </a:r>
          </a:p>
        </p:txBody>
      </p:sp>
      <p:pic>
        <p:nvPicPr>
          <p:cNvPr id="23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27190" y="6054223"/>
            <a:ext cx="663272" cy="5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236" y="5033444"/>
            <a:ext cx="40117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84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="" xmlns:a16="http://schemas.microsoft.com/office/drawing/2014/main" id="{23334929-EF04-014E-97F2-BDD96A99D08C}"/>
              </a:ext>
            </a:extLst>
          </p:cNvPr>
          <p:cNvGrpSpPr/>
          <p:nvPr/>
        </p:nvGrpSpPr>
        <p:grpSpPr>
          <a:xfrm>
            <a:off x="635122" y="972587"/>
            <a:ext cx="8421113" cy="1249536"/>
            <a:chOff x="234000" y="1728250"/>
            <a:chExt cx="8584179" cy="891409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="" xmlns:a16="http://schemas.microsoft.com/office/drawing/2014/main" id="{31B28DA1-562F-224C-957B-15756E2FCEAD}"/>
                </a:ext>
              </a:extLst>
            </p:cNvPr>
            <p:cNvSpPr/>
            <p:nvPr/>
          </p:nvSpPr>
          <p:spPr>
            <a:xfrm>
              <a:off x="458437" y="1728250"/>
              <a:ext cx="8359742" cy="891409"/>
            </a:xfrm>
            <a:prstGeom prst="roundRect">
              <a:avLst>
                <a:gd name="adj" fmla="val 13573"/>
              </a:avLst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buClr>
                  <a:srgbClr val="C00000"/>
                </a:buClr>
                <a:buSzPct val="80000"/>
              </a:pPr>
              <a:r>
                <a:rPr lang="it-IT" dirty="0"/>
                <a:t>Istituiscono, documentano, applicano, aggiornano e migliorano un </a:t>
              </a:r>
              <a:endParaRPr lang="it-IT" dirty="0" smtClean="0"/>
            </a:p>
            <a:p>
              <a:pPr algn="just">
                <a:buClr>
                  <a:srgbClr val="C00000"/>
                </a:buClr>
                <a:buSzPct val="80000"/>
              </a:pPr>
              <a:r>
                <a:rPr lang="it-IT" b="1" dirty="0" smtClean="0">
                  <a:solidFill>
                    <a:srgbClr val="FF0000"/>
                  </a:solidFill>
                </a:rPr>
                <a:t>SISTEMA </a:t>
              </a:r>
              <a:r>
                <a:rPr lang="it-IT" b="1" dirty="0">
                  <a:solidFill>
                    <a:srgbClr val="FF0000"/>
                  </a:solidFill>
                </a:rPr>
                <a:t>DI GESTIONE DELLA QUALITÀ che garantisca la conformità </a:t>
              </a:r>
              <a:r>
                <a:rPr lang="it-IT" dirty="0"/>
                <a:t>al nuovo regolamento e </a:t>
              </a:r>
              <a:r>
                <a:rPr lang="it-IT" dirty="0" smtClean="0"/>
                <a:t>proporzionato </a:t>
              </a:r>
              <a:r>
                <a:rPr lang="it-IT" dirty="0"/>
                <a:t>alla classe di rischio e alla tipologia del dispositivo</a:t>
              </a:r>
            </a:p>
          </p:txBody>
        </p:sp>
        <p:sp>
          <p:nvSpPr>
            <p:cNvPr id="13" name="Mostrina 12">
              <a:extLst>
                <a:ext uri="{FF2B5EF4-FFF2-40B4-BE49-F238E27FC236}">
                  <a16:creationId xmlns="" xmlns:a16="http://schemas.microsoft.com/office/drawing/2014/main" id="{2719B00A-40AA-514F-BB90-B9D966C8A0FA}"/>
                </a:ext>
              </a:extLst>
            </p:cNvPr>
            <p:cNvSpPr/>
            <p:nvPr/>
          </p:nvSpPr>
          <p:spPr>
            <a:xfrm>
              <a:off x="234000" y="1870082"/>
              <a:ext cx="143122" cy="140373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324837" y="6010360"/>
            <a:ext cx="709011" cy="6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A073E16-3158-3D4A-BBBC-FE22904F5377}"/>
              </a:ext>
            </a:extLst>
          </p:cNvPr>
          <p:cNvSpPr/>
          <p:nvPr/>
        </p:nvSpPr>
        <p:spPr>
          <a:xfrm>
            <a:off x="635122" y="409779"/>
            <a:ext cx="5953102" cy="400110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OBBLIGHI GENERALI DEI FABBRICANTI (art. 10)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61" y="5275875"/>
            <a:ext cx="401179" cy="527868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73037"/>
              </p:ext>
            </p:extLst>
          </p:nvPr>
        </p:nvGraphicFramePr>
        <p:xfrm>
          <a:off x="838200" y="2467154"/>
          <a:ext cx="4917058" cy="3586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7058"/>
              </a:tblGrid>
              <a:tr h="228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Identificazione requisiti RGSP applicabili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Responsabilità della gestione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15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Gestione risorse, compresi fornitori e subcontraenti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Gestione rischi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Valutazione clinica dei DM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Realizzazione del prodotto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Sistema  sorveglianza post-commercializzazione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 Gestione comunicazione con autorità competenti, clienti 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143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rgbClr val="2E5D9D"/>
                          </a:solidFill>
                          <a:effectLst/>
                        </a:rPr>
                        <a:t> S</a:t>
                      </a: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egnalazione incidenti gravi e azioni correttive di sicurezza 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rgbClr val="2E5D9D"/>
                          </a:solidFill>
                          <a:effectLst/>
                        </a:rPr>
                        <a:t> G</a:t>
                      </a:r>
                      <a:r>
                        <a:rPr lang="it-IT" sz="1400" kern="1200" dirty="0" smtClean="0">
                          <a:solidFill>
                            <a:srgbClr val="2E5D9D"/>
                          </a:solidFill>
                          <a:effectLst/>
                        </a:rPr>
                        <a:t>estione delle azioni correttive e preventive</a:t>
                      </a:r>
                      <a:endParaRPr lang="it-IT" sz="140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1944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="" xmlns:a16="http://schemas.microsoft.com/office/drawing/2014/main" id="{A4117AB8-4731-4D9E-9E51-4DBD7D000C0B}"/>
              </a:ext>
            </a:extLst>
          </p:cNvPr>
          <p:cNvSpPr/>
          <p:nvPr/>
        </p:nvSpPr>
        <p:spPr>
          <a:xfrm>
            <a:off x="898884" y="1066711"/>
            <a:ext cx="4924725" cy="3824097"/>
          </a:xfrm>
          <a:prstGeom prst="roundRect">
            <a:avLst>
              <a:gd name="adj" fmla="val 4285"/>
            </a:avLst>
          </a:prstGeom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SzPct val="80000"/>
            </a:pPr>
            <a:r>
              <a:rPr lang="it-IT" dirty="0"/>
              <a:t>I </a:t>
            </a:r>
            <a:r>
              <a:rPr lang="it-IT" b="1" dirty="0">
                <a:solidFill>
                  <a:srgbClr val="FF0000"/>
                </a:solidFill>
              </a:rPr>
              <a:t>fabbricanti</a:t>
            </a:r>
            <a:r>
              <a:rPr lang="it-IT" dirty="0"/>
              <a:t>, all'interno della loro organizzazione, </a:t>
            </a:r>
            <a:r>
              <a:rPr lang="it-IT" b="1" dirty="0">
                <a:solidFill>
                  <a:srgbClr val="FF0000"/>
                </a:solidFill>
              </a:rPr>
              <a:t>dispongono di almeno una persona responsabile del rispetto della normativa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1600" dirty="0"/>
              <a:t>che possieda le competenze necessarie nel settore dei dispositivi medici</a:t>
            </a:r>
          </a:p>
          <a:p>
            <a:pPr marL="285750" indent="-285750">
              <a:buClr>
                <a:srgbClr val="3399FF"/>
              </a:buClr>
              <a:buSzPct val="80000"/>
              <a:buFont typeface="Wingdings" panose="05000000000000000000" pitchFamily="2" charset="2"/>
              <a:buChar char="§"/>
            </a:pPr>
            <a:r>
              <a:rPr lang="it-IT" sz="1600" dirty="0"/>
              <a:t>Le </a:t>
            </a:r>
            <a:r>
              <a:rPr lang="it-IT" b="1" u="sng" dirty="0"/>
              <a:t>microimprese e piccole imprese</a:t>
            </a:r>
            <a:r>
              <a:rPr lang="it-IT" b="1" dirty="0"/>
              <a:t> </a:t>
            </a:r>
            <a:r>
              <a:rPr lang="it-IT" sz="1200" dirty="0"/>
              <a:t>(raccomandazione 2003/361/CE della Commissione) </a:t>
            </a:r>
            <a:r>
              <a:rPr lang="it-IT" sz="1600" dirty="0"/>
              <a:t>non sono tenute ad avere la persona responsabile del rispetto della normativa all'interno della loro organizzazione ma </a:t>
            </a:r>
            <a:r>
              <a:rPr lang="it-IT" b="1" u="sng" dirty="0"/>
              <a:t>sono tenute ad averla a disposizione in maniera permanente e continuativa</a:t>
            </a:r>
          </a:p>
        </p:txBody>
      </p:sp>
      <p:sp>
        <p:nvSpPr>
          <p:cNvPr id="11" name="Mostrina 8">
            <a:extLst>
              <a:ext uri="{FF2B5EF4-FFF2-40B4-BE49-F238E27FC236}">
                <a16:creationId xmlns="" xmlns:a16="http://schemas.microsoft.com/office/drawing/2014/main" id="{B871BB0D-DD2C-4E5A-B8C2-F1D673655C03}"/>
              </a:ext>
            </a:extLst>
          </p:cNvPr>
          <p:cNvSpPr/>
          <p:nvPr/>
        </p:nvSpPr>
        <p:spPr>
          <a:xfrm>
            <a:off x="679762" y="1350803"/>
            <a:ext cx="219122" cy="216024"/>
          </a:xfrm>
          <a:prstGeom prst="chevron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="" xmlns:a16="http://schemas.microsoft.com/office/drawing/2014/main" id="{C2E51451-8E67-9A4B-80F3-FA0B021CCA54}"/>
              </a:ext>
            </a:extLst>
          </p:cNvPr>
          <p:cNvGrpSpPr/>
          <p:nvPr/>
        </p:nvGrpSpPr>
        <p:grpSpPr>
          <a:xfrm>
            <a:off x="1077288" y="5213504"/>
            <a:ext cx="8404994" cy="1395663"/>
            <a:chOff x="280570" y="5037221"/>
            <a:chExt cx="8404994" cy="1395663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="" xmlns:a16="http://schemas.microsoft.com/office/drawing/2014/main" id="{86FFB6AE-B823-4840-84CF-47D5CBA6A232}"/>
                </a:ext>
              </a:extLst>
            </p:cNvPr>
            <p:cNvSpPr/>
            <p:nvPr/>
          </p:nvSpPr>
          <p:spPr>
            <a:xfrm>
              <a:off x="561468" y="5037221"/>
              <a:ext cx="8124096" cy="1395663"/>
            </a:xfrm>
            <a:prstGeom prst="roundRect">
              <a:avLst>
                <a:gd name="adj" fmla="val 10594"/>
              </a:avLst>
            </a:prstGeom>
            <a:ln w="19050">
              <a:solidFill>
                <a:srgbClr val="3399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Clr>
                  <a:srgbClr val="3399FF"/>
                </a:buClr>
                <a:buSzPct val="80000"/>
                <a:buFont typeface="Wingdings" panose="05000000000000000000" pitchFamily="2" charset="2"/>
                <a:buChar char="q"/>
              </a:pPr>
              <a:r>
                <a:rPr lang="it-IT" sz="1600" dirty="0"/>
                <a:t>La persona responsabile del rispetto della normativa </a:t>
              </a:r>
              <a:r>
                <a:rPr lang="it-IT" sz="1600" u="sng" dirty="0"/>
                <a:t>non subisce alcuno svantaggio </a:t>
              </a:r>
              <a:r>
                <a:rPr lang="it-IT" sz="1600" dirty="0"/>
                <a:t>all'interno dell'organizzazione del fabbricante in relazione alla corretta esecuzione dei propri compiti</a:t>
              </a:r>
            </a:p>
            <a:p>
              <a:pPr marL="285750" indent="-285750" algn="just">
                <a:buClr>
                  <a:srgbClr val="3399FF"/>
                </a:buClr>
                <a:buSzPct val="80000"/>
                <a:buFont typeface="Wingdings" panose="05000000000000000000" pitchFamily="2" charset="2"/>
                <a:buChar char="q"/>
              </a:pPr>
              <a:r>
                <a:rPr lang="it-IT" sz="1600" dirty="0"/>
                <a:t>Qualora </a:t>
              </a:r>
              <a:r>
                <a:rPr lang="it-IT" sz="1600" b="1" u="sng" dirty="0"/>
                <a:t>più persone</a:t>
              </a:r>
              <a:r>
                <a:rPr lang="it-IT" sz="1600" b="1" dirty="0"/>
                <a:t> </a:t>
              </a:r>
              <a:r>
                <a:rPr lang="it-IT" sz="1600" dirty="0"/>
                <a:t>siano congiuntamente responsabili del rispetto della normativa, i rispettivi </a:t>
              </a:r>
              <a:r>
                <a:rPr lang="it-IT" sz="1600" b="1" u="sng" dirty="0"/>
                <a:t>ambiti di competenza</a:t>
              </a:r>
              <a:r>
                <a:rPr lang="it-IT" sz="1600" b="1" dirty="0"/>
                <a:t> </a:t>
              </a:r>
              <a:r>
                <a:rPr lang="it-IT" sz="1600" dirty="0"/>
                <a:t>devono essere stabiliti per iscritto</a:t>
              </a:r>
            </a:p>
          </p:txBody>
        </p:sp>
        <p:sp>
          <p:nvSpPr>
            <p:cNvPr id="12" name="Mostrina 8">
              <a:extLst>
                <a:ext uri="{FF2B5EF4-FFF2-40B4-BE49-F238E27FC236}">
                  <a16:creationId xmlns="" xmlns:a16="http://schemas.microsoft.com/office/drawing/2014/main" id="{3D6CF628-EEC4-44EB-8006-2BEC233F3B78}"/>
                </a:ext>
              </a:extLst>
            </p:cNvPr>
            <p:cNvSpPr/>
            <p:nvPr/>
          </p:nvSpPr>
          <p:spPr>
            <a:xfrm>
              <a:off x="280570" y="5245566"/>
              <a:ext cx="143122" cy="140373"/>
            </a:xfrm>
            <a:prstGeom prst="chevron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3" name="Mostrina 8">
            <a:extLst>
              <a:ext uri="{FF2B5EF4-FFF2-40B4-BE49-F238E27FC236}">
                <a16:creationId xmlns="" xmlns:a16="http://schemas.microsoft.com/office/drawing/2014/main" id="{B8395266-9783-4E5D-9E86-40CA681D5696}"/>
              </a:ext>
            </a:extLst>
          </p:cNvPr>
          <p:cNvSpPr/>
          <p:nvPr/>
        </p:nvSpPr>
        <p:spPr>
          <a:xfrm>
            <a:off x="6042731" y="1496640"/>
            <a:ext cx="143122" cy="140373"/>
          </a:xfrm>
          <a:prstGeom prst="chevron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="" xmlns:a16="http://schemas.microsoft.com/office/drawing/2014/main" id="{B2EB7A59-FCB7-42F5-9219-5971B3A3393D}"/>
              </a:ext>
            </a:extLst>
          </p:cNvPr>
          <p:cNvSpPr/>
          <p:nvPr/>
        </p:nvSpPr>
        <p:spPr>
          <a:xfrm>
            <a:off x="6310312" y="1308444"/>
            <a:ext cx="3024336" cy="1982929"/>
          </a:xfrm>
          <a:prstGeom prst="roundRect">
            <a:avLst>
              <a:gd name="adj" fmla="val 6740"/>
            </a:avLst>
          </a:prstGeom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SzPct val="80000"/>
            </a:pPr>
            <a:r>
              <a:rPr lang="it-IT" sz="1400" dirty="0"/>
              <a:t>I </a:t>
            </a:r>
            <a:r>
              <a:rPr lang="it-IT" sz="1400" b="1" dirty="0">
                <a:solidFill>
                  <a:srgbClr val="3399FF"/>
                </a:solidFill>
              </a:rPr>
              <a:t>mandatari</a:t>
            </a:r>
            <a:r>
              <a:rPr lang="it-IT" sz="1400" dirty="0"/>
              <a:t> </a:t>
            </a:r>
            <a:r>
              <a:rPr lang="it-IT" sz="1400" b="1" dirty="0"/>
              <a:t>dispongono in maniera permanente e continuativa di almeno una persona responsabile del rispetto della normativa </a:t>
            </a:r>
            <a:r>
              <a:rPr lang="it-IT" sz="1400" dirty="0"/>
              <a:t>in possesso delle competenze necessarie nel campo della regolamentazione applicabile ai dispositivi medici nell'Unione</a:t>
            </a:r>
            <a:endParaRPr lang="it-IT" sz="1400" b="1" u="sng" dirty="0"/>
          </a:p>
        </p:txBody>
      </p:sp>
      <p:pic>
        <p:nvPicPr>
          <p:cNvPr id="17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531220" y="6150634"/>
            <a:ext cx="614733" cy="5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0D04635B-28E8-2C4E-B3D6-85B0DAC7BD09}"/>
              </a:ext>
            </a:extLst>
          </p:cNvPr>
          <p:cNvSpPr/>
          <p:nvPr/>
        </p:nvSpPr>
        <p:spPr>
          <a:xfrm>
            <a:off x="898884" y="334924"/>
            <a:ext cx="8284452" cy="400110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PERSONA QUALIFICATA PER IL RISPETTO DELLA NORMATIVA (art. 15)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15" y="5383467"/>
            <a:ext cx="40117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06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5DE454D8-AF1E-C649-9CA1-76D2AA43D2F1}"/>
              </a:ext>
            </a:extLst>
          </p:cNvPr>
          <p:cNvGrpSpPr/>
          <p:nvPr/>
        </p:nvGrpSpPr>
        <p:grpSpPr>
          <a:xfrm>
            <a:off x="838881" y="1124744"/>
            <a:ext cx="3826109" cy="4848080"/>
            <a:chOff x="167019" y="1878540"/>
            <a:chExt cx="3826109" cy="4848080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="" xmlns:a16="http://schemas.microsoft.com/office/drawing/2014/main" id="{0F76AAC1-29D1-4A47-A629-D76986EF9E59}"/>
                </a:ext>
              </a:extLst>
            </p:cNvPr>
            <p:cNvSpPr/>
            <p:nvPr/>
          </p:nvSpPr>
          <p:spPr>
            <a:xfrm>
              <a:off x="370934" y="1878540"/>
              <a:ext cx="3622194" cy="4848080"/>
            </a:xfrm>
            <a:prstGeom prst="roundRect">
              <a:avLst>
                <a:gd name="adj" fmla="val 4285"/>
              </a:avLst>
            </a:prstGeom>
            <a:ln w="19050">
              <a:solidFill>
                <a:srgbClr val="3399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C00000"/>
                </a:buClr>
                <a:buSzPct val="80000"/>
              </a:pPr>
              <a:r>
                <a:rPr lang="it-IT" sz="1600" b="1" dirty="0">
                  <a:solidFill>
                    <a:srgbClr val="FF0000"/>
                  </a:solidFill>
                </a:rPr>
                <a:t>Compiti della persona responsabile della normativa</a:t>
              </a:r>
            </a:p>
            <a:p>
              <a:pPr algn="just">
                <a:buClr>
                  <a:srgbClr val="C00000"/>
                </a:buClr>
                <a:buSzPct val="80000"/>
              </a:pPr>
              <a:r>
                <a:rPr lang="it-IT" sz="1600" dirty="0"/>
                <a:t>Assicurarsi che:</a:t>
              </a:r>
            </a:p>
            <a:p>
              <a:pPr marL="342900" indent="-342900" algn="just">
                <a:spcBef>
                  <a:spcPts val="600"/>
                </a:spcBef>
                <a:buClr>
                  <a:srgbClr val="3399FF"/>
                </a:buClr>
                <a:buSzPct val="80000"/>
                <a:buFont typeface="+mj-lt"/>
                <a:buAutoNum type="arabicPeriod"/>
              </a:pPr>
              <a:r>
                <a:rPr lang="it-IT" sz="1600" dirty="0"/>
                <a:t>la </a:t>
              </a:r>
              <a:r>
                <a:rPr lang="it-IT" sz="1600" b="1" dirty="0"/>
                <a:t>conformità dei dispositivi sia adeguatamente controllata</a:t>
              </a:r>
              <a:r>
                <a:rPr lang="it-IT" sz="1600" dirty="0"/>
                <a:t> conformemente al sistema di gestione della qualità del fabbricante;</a:t>
              </a:r>
            </a:p>
            <a:p>
              <a:pPr marL="342900" indent="-342900" algn="just">
                <a:spcBef>
                  <a:spcPts val="600"/>
                </a:spcBef>
                <a:buClr>
                  <a:srgbClr val="3399FF"/>
                </a:buClr>
                <a:buSzPct val="80000"/>
                <a:buFont typeface="+mj-lt"/>
                <a:buAutoNum type="arabicPeriod"/>
              </a:pPr>
              <a:r>
                <a:rPr lang="it-IT" sz="1600" dirty="0"/>
                <a:t>la </a:t>
              </a:r>
              <a:r>
                <a:rPr lang="it-IT" sz="1600" b="1" dirty="0"/>
                <a:t>documentazione tecnica</a:t>
              </a:r>
              <a:r>
                <a:rPr lang="it-IT" sz="1600" dirty="0"/>
                <a:t> e la </a:t>
              </a:r>
              <a:r>
                <a:rPr lang="it-IT" sz="1600" b="1" dirty="0"/>
                <a:t>dichiarazione di conformità UE </a:t>
              </a:r>
              <a:r>
                <a:rPr lang="it-IT" sz="1600" dirty="0"/>
                <a:t>siano redatte e aggiornate;</a:t>
              </a:r>
            </a:p>
            <a:p>
              <a:pPr marL="342900" indent="-342900" algn="just">
                <a:spcBef>
                  <a:spcPts val="600"/>
                </a:spcBef>
                <a:buClr>
                  <a:srgbClr val="3399FF"/>
                </a:buClr>
                <a:buSzPct val="80000"/>
                <a:buFont typeface="+mj-lt"/>
                <a:buAutoNum type="arabicPeriod"/>
              </a:pPr>
              <a:r>
                <a:rPr lang="it-IT" sz="1600" dirty="0"/>
                <a:t>siano soddisfatti gli obblighi di </a:t>
              </a:r>
              <a:r>
                <a:rPr lang="it-IT" sz="1600" b="1" dirty="0"/>
                <a:t>sorveglianza post-commercializzazione</a:t>
              </a:r>
              <a:r>
                <a:rPr lang="it-IT" sz="1600" dirty="0"/>
                <a:t> a carico del fabbricante;</a:t>
              </a:r>
            </a:p>
            <a:p>
              <a:pPr marL="342900" indent="-342900" algn="just">
                <a:spcBef>
                  <a:spcPts val="600"/>
                </a:spcBef>
                <a:buClr>
                  <a:srgbClr val="3399FF"/>
                </a:buClr>
                <a:buSzPct val="80000"/>
                <a:buFont typeface="+mj-lt"/>
                <a:buAutoNum type="arabicPeriod"/>
              </a:pPr>
              <a:r>
                <a:rPr lang="it-IT" sz="1600" dirty="0"/>
                <a:t>per </a:t>
              </a:r>
              <a:r>
                <a:rPr lang="it-IT" sz="1600" u="sng" dirty="0"/>
                <a:t>dispositivi oggetto di indagine</a:t>
              </a:r>
              <a:r>
                <a:rPr lang="it-IT" sz="1600" dirty="0"/>
                <a:t>, sia rilasciata la dichiarazione prevista.</a:t>
              </a:r>
            </a:p>
          </p:txBody>
        </p:sp>
        <p:sp>
          <p:nvSpPr>
            <p:cNvPr id="11" name="Mostrina 8">
              <a:extLst>
                <a:ext uri="{FF2B5EF4-FFF2-40B4-BE49-F238E27FC236}">
                  <a16:creationId xmlns="" xmlns:a16="http://schemas.microsoft.com/office/drawing/2014/main" id="{EFA0F20D-5346-4C26-A173-4B9A5F26E1C4}"/>
                </a:ext>
              </a:extLst>
            </p:cNvPr>
            <p:cNvSpPr/>
            <p:nvPr/>
          </p:nvSpPr>
          <p:spPr>
            <a:xfrm>
              <a:off x="167019" y="2020320"/>
              <a:ext cx="143122" cy="140373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292A351-51DB-944E-8CE1-457F4CE383BE}"/>
              </a:ext>
            </a:extLst>
          </p:cNvPr>
          <p:cNvGrpSpPr/>
          <p:nvPr/>
        </p:nvGrpSpPr>
        <p:grpSpPr>
          <a:xfrm>
            <a:off x="4837397" y="1124744"/>
            <a:ext cx="4758047" cy="5733256"/>
            <a:chOff x="4278449" y="1594565"/>
            <a:chExt cx="4758047" cy="5733256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="" xmlns:a16="http://schemas.microsoft.com/office/drawing/2014/main" id="{EBB1C9F7-9CDB-4A6D-A787-D7AFC4337F1E}"/>
                </a:ext>
              </a:extLst>
            </p:cNvPr>
            <p:cNvSpPr/>
            <p:nvPr/>
          </p:nvSpPr>
          <p:spPr>
            <a:xfrm>
              <a:off x="4499992" y="1594565"/>
              <a:ext cx="4536504" cy="5733256"/>
            </a:xfrm>
            <a:prstGeom prst="roundRect">
              <a:avLst>
                <a:gd name="adj" fmla="val 2589"/>
              </a:avLst>
            </a:prstGeom>
            <a:ln w="19050">
              <a:solidFill>
                <a:srgbClr val="3399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C00000"/>
                </a:buClr>
                <a:buSzPct val="80000"/>
              </a:pPr>
              <a:r>
                <a:rPr lang="it-IT" sz="1600" b="1" dirty="0">
                  <a:solidFill>
                    <a:schemeClr val="accent1">
                      <a:lumMod val="50000"/>
                    </a:schemeClr>
                  </a:solidFill>
                </a:rPr>
                <a:t>Competenze necessarie per la persona responsabile della normativa</a:t>
              </a:r>
            </a:p>
            <a:p>
              <a:pPr marL="342900" indent="-342900" algn="just">
                <a:buClr>
                  <a:srgbClr val="3399FF"/>
                </a:buClr>
                <a:buSzPct val="80000"/>
                <a:buFont typeface="+mj-lt"/>
                <a:buAutoNum type="alphaLcParenR"/>
              </a:pPr>
              <a:r>
                <a:rPr lang="it-IT" sz="1600" dirty="0"/>
                <a:t>un diploma, certificato o altro </a:t>
              </a:r>
              <a:r>
                <a:rPr lang="it-IT" sz="1600" b="1" dirty="0"/>
                <a:t>titolo ottenuto</a:t>
              </a:r>
              <a:r>
                <a:rPr lang="it-IT" sz="1600" dirty="0"/>
                <a:t> </a:t>
              </a:r>
              <a:r>
                <a:rPr lang="it-IT" sz="1200" dirty="0"/>
                <a:t>per aver completato studi universitari o un corso di studio riconosciuto equipollente dallo Stato membro in questione</a:t>
              </a:r>
              <a:r>
                <a:rPr lang="it-IT" sz="1600" dirty="0"/>
                <a:t>, in </a:t>
              </a:r>
              <a:r>
                <a:rPr lang="it-IT" sz="1600" b="1" dirty="0"/>
                <a:t>giurisprudenza, medicina, farmacia, ingegneria o un'altra disciplina scientifica</a:t>
              </a:r>
              <a:r>
                <a:rPr lang="it-IT" sz="1600" dirty="0"/>
                <a:t> </a:t>
              </a:r>
              <a:r>
                <a:rPr lang="it-IT" sz="1200" dirty="0"/>
                <a:t>pertinente, e almeno </a:t>
              </a:r>
              <a:r>
                <a:rPr lang="it-IT" sz="1600" b="1" dirty="0"/>
                <a:t>un anno di esperienza</a:t>
              </a:r>
              <a:r>
                <a:rPr lang="it-IT" sz="1600" dirty="0"/>
                <a:t> </a:t>
              </a:r>
              <a:r>
                <a:rPr lang="it-IT" sz="1600" b="1" dirty="0"/>
                <a:t>professionale</a:t>
              </a:r>
              <a:r>
                <a:rPr lang="it-IT" sz="1600" dirty="0"/>
                <a:t> nel campo della regolamentazione o dei sistemi di gestione della qualità relativi ai DM</a:t>
              </a:r>
            </a:p>
            <a:p>
              <a:pPr marL="342900" indent="-342900" algn="just">
                <a:buClr>
                  <a:srgbClr val="3399FF"/>
                </a:buClr>
                <a:buSzPct val="80000"/>
                <a:buFont typeface="+mj-lt"/>
                <a:buAutoNum type="alphaLcParenR"/>
              </a:pPr>
              <a:r>
                <a:rPr lang="it-IT" sz="1600" b="1" dirty="0"/>
                <a:t>quattro anni di esperienza professionale </a:t>
              </a:r>
              <a:r>
                <a:rPr lang="it-IT" sz="1600" dirty="0"/>
                <a:t>nel campo della regolamentazione o dei sistemi di gestione della qualità relativi ai </a:t>
              </a:r>
              <a:r>
                <a:rPr lang="it-IT" sz="1600" dirty="0" smtClean="0"/>
                <a:t>DM</a:t>
              </a:r>
            </a:p>
            <a:p>
              <a:pPr marL="342900" indent="-342900" algn="just">
                <a:buClr>
                  <a:srgbClr val="3399FF"/>
                </a:buClr>
                <a:buSzPct val="80000"/>
                <a:buFont typeface="+mj-lt"/>
                <a:buAutoNum type="alphaLcParenR"/>
              </a:pPr>
              <a:endParaRPr lang="it-IT" sz="1600" dirty="0"/>
            </a:p>
            <a:p>
              <a:pPr algn="just">
                <a:spcBef>
                  <a:spcPts val="600"/>
                </a:spcBef>
                <a:buClr>
                  <a:srgbClr val="3399FF"/>
                </a:buClr>
                <a:buSzPct val="80000"/>
              </a:pPr>
              <a:r>
                <a:rPr lang="it-IT" sz="1600" b="1" dirty="0">
                  <a:solidFill>
                    <a:srgbClr val="FF0000"/>
                  </a:solidFill>
                </a:rPr>
                <a:t>I fabbricanti di </a:t>
              </a:r>
              <a:r>
                <a:rPr lang="it-IT" sz="1600" b="1" u="sng" dirty="0">
                  <a:solidFill>
                    <a:srgbClr val="FF0000"/>
                  </a:solidFill>
                </a:rPr>
                <a:t>dispositivi su misura</a:t>
              </a:r>
              <a:r>
                <a:rPr lang="it-IT" sz="1600" b="1" dirty="0">
                  <a:solidFill>
                    <a:srgbClr val="FF0000"/>
                  </a:solidFill>
                </a:rPr>
                <a:t> </a:t>
              </a:r>
              <a:r>
                <a:rPr lang="it-IT" sz="1600" dirty="0"/>
                <a:t>possono dimostrare le competenze necessarie tramite il possesso di almeno </a:t>
              </a:r>
              <a:r>
                <a:rPr lang="it-IT" sz="1600" b="1" dirty="0">
                  <a:solidFill>
                    <a:srgbClr val="FF0000"/>
                  </a:solidFill>
                </a:rPr>
                <a:t>due anni di esperienza professionale</a:t>
              </a:r>
              <a:r>
                <a:rPr lang="it-IT" sz="1600" dirty="0"/>
                <a:t> nel pertinente campo di fabbricazione. </a:t>
              </a:r>
            </a:p>
          </p:txBody>
        </p:sp>
        <p:sp>
          <p:nvSpPr>
            <p:cNvPr id="12" name="Mostrina 8">
              <a:extLst>
                <a:ext uri="{FF2B5EF4-FFF2-40B4-BE49-F238E27FC236}">
                  <a16:creationId xmlns="" xmlns:a16="http://schemas.microsoft.com/office/drawing/2014/main" id="{96A1806D-EDC6-4ABC-A005-97CE8E2C2F40}"/>
                </a:ext>
              </a:extLst>
            </p:cNvPr>
            <p:cNvSpPr/>
            <p:nvPr/>
          </p:nvSpPr>
          <p:spPr>
            <a:xfrm>
              <a:off x="4278449" y="5649712"/>
              <a:ext cx="143122" cy="140373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531220" y="6003687"/>
            <a:ext cx="660779" cy="5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EB3051C9-CD4F-554E-B01A-F91D84EBA49D}"/>
              </a:ext>
            </a:extLst>
          </p:cNvPr>
          <p:cNvSpPr/>
          <p:nvPr/>
        </p:nvSpPr>
        <p:spPr>
          <a:xfrm>
            <a:off x="1042796" y="532154"/>
            <a:ext cx="8284452" cy="400110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PERSONA QUALIFICATA PER IL RISPETTO DELLA NORMATIVA (art. 15)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15" y="5320264"/>
            <a:ext cx="40117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913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t="31501" r="20817" b="24339"/>
          <a:stretch/>
        </p:blipFill>
        <p:spPr bwMode="auto">
          <a:xfrm>
            <a:off x="553840" y="2914243"/>
            <a:ext cx="7454180" cy="340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58950" y="548747"/>
            <a:ext cx="100076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1. </a:t>
            </a:r>
            <a:r>
              <a:rPr lang="it-IT" dirty="0"/>
              <a:t> </a:t>
            </a:r>
            <a:r>
              <a:rPr lang="it-IT" b="1" dirty="0"/>
              <a:t> </a:t>
            </a:r>
            <a:r>
              <a:rPr lang="it-IT" sz="1600" b="1" dirty="0"/>
              <a:t>La conferma del rispetto dei pertinenti requisiti generali di sicurezza e </a:t>
            </a:r>
            <a:r>
              <a:rPr lang="it-IT" sz="1600" dirty="0"/>
              <a:t>prestazione </a:t>
            </a:r>
            <a:r>
              <a:rPr lang="it-IT" sz="1600" b="1" dirty="0"/>
              <a:t>nelle normali condizioni della destinazione d'uso del dispositivo, nonché la valutazione degli effetti collaterali indesiderati e dell'accettabilità del rapporto benefici-rischi</a:t>
            </a:r>
            <a:r>
              <a:rPr lang="it-IT" sz="1600" dirty="0"/>
              <a:t>, </a:t>
            </a:r>
            <a:r>
              <a:rPr lang="it-IT" sz="1600" b="1" dirty="0"/>
              <a:t>si basano su </a:t>
            </a:r>
            <a:r>
              <a:rPr lang="it-IT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clinici che forniscano evidenze cliniche sufficienti</a:t>
            </a:r>
            <a:r>
              <a:rPr lang="it-IT" sz="1600" b="1" dirty="0"/>
              <a:t>, </a:t>
            </a:r>
            <a:r>
              <a:rPr lang="it-IT" sz="1600" dirty="0"/>
              <a:t>compresi, se del caso, i dati pertinenti. </a:t>
            </a:r>
            <a:endParaRPr lang="it-IT" sz="1600" dirty="0" smtClean="0"/>
          </a:p>
          <a:p>
            <a:r>
              <a:rPr lang="it-IT" sz="1600" b="1" dirty="0" smtClean="0"/>
              <a:t>Il </a:t>
            </a:r>
            <a:r>
              <a:rPr lang="it-IT" sz="1600" b="1" dirty="0"/>
              <a:t>fabbricante precisa e motiva il livello di evidenze cliniche necessario a dimostrare il rispetto dei pertinenti requisiti generali di sicurezza e prestazione. </a:t>
            </a:r>
            <a:endParaRPr lang="it-IT" sz="1600" b="1" dirty="0" smtClean="0"/>
          </a:p>
          <a:p>
            <a:r>
              <a:rPr lang="it-IT" sz="1600" b="1" dirty="0" smtClean="0"/>
              <a:t>Tale </a:t>
            </a:r>
            <a:r>
              <a:rPr lang="it-IT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di evidenze cliniche </a:t>
            </a:r>
            <a:r>
              <a:rPr lang="it-IT" sz="1600" b="1" dirty="0"/>
              <a:t>dev'essere </a:t>
            </a:r>
            <a:r>
              <a:rPr lang="it-IT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appropriato</a:t>
            </a:r>
            <a:r>
              <a:rPr lang="it-IT" sz="1600" b="1" dirty="0"/>
              <a:t> in considerazione delle caratteristiche del dispositivo e della sua destinazione d'uso.</a:t>
            </a:r>
          </a:p>
          <a:p>
            <a:r>
              <a:rPr lang="it-IT" sz="1600" b="1" dirty="0"/>
              <a:t>A tal fine, i fabbricanti pianificano, effettuano e documentano una valutazione clinica</a:t>
            </a:r>
            <a:r>
              <a:rPr lang="it-IT" sz="1600" dirty="0"/>
              <a:t>.</a:t>
            </a:r>
          </a:p>
        </p:txBody>
      </p:sp>
      <p:pic>
        <p:nvPicPr>
          <p:cNvPr id="7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0184" y="6004454"/>
            <a:ext cx="649544" cy="5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53840" y="126356"/>
            <a:ext cx="4138930" cy="461665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VALUTAZIONE CLINICA </a:t>
            </a:r>
            <a:r>
              <a:rPr lang="it-IT" sz="2400" dirty="0" smtClean="0">
                <a:solidFill>
                  <a:schemeClr val="bg1"/>
                </a:solidFill>
              </a:rPr>
              <a:t>– Art.61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366" y="5355775"/>
            <a:ext cx="401179" cy="52786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90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24146" r="43536" b="28776"/>
          <a:stretch/>
        </p:blipFill>
        <p:spPr bwMode="auto">
          <a:xfrm>
            <a:off x="885885" y="1272790"/>
            <a:ext cx="5962462" cy="46584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85886" y="315195"/>
            <a:ext cx="4049530" cy="461665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Dimostrazione  di equivalenza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9" t="26883" r="21213" b="28048"/>
          <a:stretch/>
        </p:blipFill>
        <p:spPr bwMode="auto">
          <a:xfrm>
            <a:off x="7333552" y="1581338"/>
            <a:ext cx="2250831" cy="40413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>
          <a:xfrm flipH="1">
            <a:off x="6947056" y="1916828"/>
            <a:ext cx="253063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flipH="1">
            <a:off x="6964418" y="3263748"/>
            <a:ext cx="253063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flipH="1">
            <a:off x="7022453" y="4538660"/>
            <a:ext cx="253063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79196" y="6098324"/>
            <a:ext cx="640918" cy="5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065" y="5403416"/>
            <a:ext cx="401179" cy="527868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89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327914"/>
              </p:ext>
            </p:extLst>
          </p:nvPr>
        </p:nvGraphicFramePr>
        <p:xfrm>
          <a:off x="916733" y="1684708"/>
          <a:ext cx="4917058" cy="392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7058"/>
              </a:tblGrid>
              <a:tr h="348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Riferimenti per  rispetto procedure valutazione conformità  DM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Identificazione requisiti RGSP applicabili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Responsabilità della gestione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848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Gestione risorse, compresi fornitori e subcontraenti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Gestione rischi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Valutazione clinica dei DM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Realizzazione del prodotto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Sistema  sorveglianza post-commercializzazione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 Gestione comunicazione con autorità competenti, clienti 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143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baseline="0" dirty="0" smtClean="0">
                          <a:solidFill>
                            <a:srgbClr val="2E5D9D"/>
                          </a:solidFill>
                          <a:effectLst/>
                        </a:rPr>
                        <a:t> S</a:t>
                      </a: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egnalazione incidenti gravi e azioni correttive di sicurezza 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4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baseline="0" dirty="0" smtClean="0">
                          <a:solidFill>
                            <a:srgbClr val="2E5D9D"/>
                          </a:solidFill>
                          <a:effectLst/>
                        </a:rPr>
                        <a:t> G</a:t>
                      </a:r>
                      <a:r>
                        <a:rPr lang="it-IT" sz="1400" b="0" kern="1200" dirty="0" smtClean="0">
                          <a:solidFill>
                            <a:srgbClr val="2E5D9D"/>
                          </a:solidFill>
                          <a:effectLst/>
                        </a:rPr>
                        <a:t>estione delle azioni correttive e preventive</a:t>
                      </a:r>
                      <a:endParaRPr lang="it-IT" sz="1400" b="0" dirty="0">
                        <a:solidFill>
                          <a:srgbClr val="2E5D9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915119" y="582743"/>
            <a:ext cx="8272014" cy="523220"/>
          </a:xfrm>
          <a:prstGeom prst="rect">
            <a:avLst/>
          </a:prstGeom>
          <a:solidFill>
            <a:srgbClr val="2E5D9D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MDR: ASPETTI DEL SISTEMA QUALITA’</a:t>
            </a:r>
          </a:p>
        </p:txBody>
      </p:sp>
      <p:pic>
        <p:nvPicPr>
          <p:cNvPr id="6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0183" y="5996846"/>
            <a:ext cx="658171" cy="5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78" y="5240365"/>
            <a:ext cx="401179" cy="5278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35629" t="15713" r="8935" b="29950"/>
          <a:stretch/>
        </p:blipFill>
        <p:spPr>
          <a:xfrm>
            <a:off x="5645513" y="1563183"/>
            <a:ext cx="3541620" cy="43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6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1651" y="936768"/>
            <a:ext cx="94448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INDICE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9178"/>
              </p:ext>
            </p:extLst>
          </p:nvPr>
        </p:nvGraphicFramePr>
        <p:xfrm>
          <a:off x="1930400" y="427561"/>
          <a:ext cx="6267938" cy="5748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7938"/>
              </a:tblGrid>
              <a:tr h="4946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CAPITOLO 1 </a:t>
                      </a: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FABBRICANTE E DISPOSITIVO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effectLst/>
                        </a:rPr>
                        <a:t>Nome e indirizzo del fabbricante</a:t>
                      </a:r>
                      <a:endParaRPr lang="it-IT" sz="1600" dirty="0" smtClean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Luoghi di fabbricazione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Produzioni effettuate da subfornitori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Identificazione </a:t>
                      </a:r>
                      <a:r>
                        <a:rPr lang="it-IT" sz="1600" dirty="0">
                          <a:effectLst/>
                        </a:rPr>
                        <a:t>del dispositivo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Vita del dispositivo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Scopo per il quale il dispositivo è fabbricato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Valutazione Clinica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Classificazione dei dispositivi 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469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Dichiarazione di conformità</a:t>
                      </a:r>
                      <a:endParaRPr lang="it-IT" sz="16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ALLEGATI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Dichiarazione di conformità</a:t>
                      </a:r>
                      <a:endParaRPr lang="it-IT" sz="16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Classificazione dei dispositivi</a:t>
                      </a:r>
                      <a:endParaRPr lang="it-IT" sz="16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84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Raccolta schede tecniche e di sicurezza dei dispositivi e accessori</a:t>
                      </a:r>
                      <a:endParaRPr lang="it-IT" sz="16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Procedura per la valutazione clinica</a:t>
                      </a:r>
                      <a:endParaRPr lang="it-IT" sz="16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194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Valutazione clinica DM su misura - Protesi fissa metallo ceramica</a:t>
                      </a:r>
                      <a:endParaRPr lang="it-IT" sz="16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Registro documentazione clinica</a:t>
                      </a:r>
                      <a:endParaRPr lang="it-IT" sz="16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  <a:tr h="265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Registro subfornitori</a:t>
                      </a:r>
                      <a:endParaRPr lang="it-IT" sz="16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4" marR="37064" marT="0" marB="0"/>
                </a:tc>
              </a:tr>
            </a:tbl>
          </a:graphicData>
        </a:graphic>
      </p:graphicFrame>
      <p:sp>
        <p:nvSpPr>
          <p:cNvPr id="6" name="Freccia a destra 5"/>
          <p:cNvSpPr/>
          <p:nvPr/>
        </p:nvSpPr>
        <p:spPr>
          <a:xfrm flipV="1">
            <a:off x="1276708" y="2053087"/>
            <a:ext cx="500333" cy="129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flipV="1">
            <a:off x="1273802" y="2593675"/>
            <a:ext cx="500333" cy="129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flipV="1">
            <a:off x="1273801" y="2869721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flipV="1">
            <a:off x="1273801" y="3134263"/>
            <a:ext cx="500333" cy="129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flipV="1">
            <a:off x="1245014" y="3410309"/>
            <a:ext cx="500333" cy="129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flipV="1">
            <a:off x="1250733" y="4638135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flipV="1">
            <a:off x="1245013" y="5483136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flipV="1">
            <a:off x="1273800" y="5198075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0183" y="5951205"/>
            <a:ext cx="709929" cy="6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78" y="5240365"/>
            <a:ext cx="401179" cy="52786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/>
          <a:srcRect l="35629" t="15713" r="8935" b="29950"/>
          <a:stretch/>
        </p:blipFill>
        <p:spPr>
          <a:xfrm>
            <a:off x="6747638" y="948269"/>
            <a:ext cx="2037748" cy="24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774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7336" y="493309"/>
            <a:ext cx="94448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INDICE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94060"/>
              </p:ext>
            </p:extLst>
          </p:nvPr>
        </p:nvGraphicFramePr>
        <p:xfrm>
          <a:off x="1789513" y="427562"/>
          <a:ext cx="5490210" cy="945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0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CAPITOLO 2 </a:t>
                      </a: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– MATERIALI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Materiali utilizzati nella fabbricazione dei dispositivi dentali 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Raccolta schede tecniche dei materiali utilizzati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91026"/>
              </p:ext>
            </p:extLst>
          </p:nvPr>
        </p:nvGraphicFramePr>
        <p:xfrm>
          <a:off x="1789513" y="1698258"/>
          <a:ext cx="5490210" cy="4272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0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CAPITOLO 3 </a:t>
                      </a: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– CONTROLLO DEL PROCESSO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Descrizione dell’organizzazione del sistema produttivo</a:t>
                      </a:r>
                      <a:endParaRPr lang="it-IT" sz="100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Approvvigionamento e controllo dei fornitori</a:t>
                      </a:r>
                      <a:endParaRPr lang="it-IT" sz="100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Fasi di lavorazione e controllo</a:t>
                      </a:r>
                      <a:endParaRPr lang="it-IT" sz="100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Identificazione e rintracciabilità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58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ALLEGATI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Scheda Fornitore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Piano di fabbricazione e controllo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Progetto tecnico d’esecuzione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Scheda verifiche e collaudi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Scheda manutenzione attrezzature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Scheda non conformità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Ordine acquisto lavorazioni esterne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Conformità lavorazioni esterne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Fascicolo tecnico dello specifico dispositivo su misura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Freccia a destra 5"/>
          <p:cNvSpPr/>
          <p:nvPr/>
        </p:nvSpPr>
        <p:spPr>
          <a:xfrm flipV="1">
            <a:off x="1202116" y="3870384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flipV="1">
            <a:off x="1202116" y="4120550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flipV="1">
            <a:off x="1202116" y="5569788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flipV="1">
            <a:off x="1202116" y="983411"/>
            <a:ext cx="500333" cy="129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flipV="1">
            <a:off x="1231040" y="2013641"/>
            <a:ext cx="500333" cy="129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flipV="1">
            <a:off x="1260110" y="2800708"/>
            <a:ext cx="500333" cy="129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0183" y="5957343"/>
            <a:ext cx="702969" cy="6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78" y="5240365"/>
            <a:ext cx="401179" cy="5278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/>
          <a:srcRect l="35629" t="15713" r="8935" b="29950"/>
          <a:stretch/>
        </p:blipFill>
        <p:spPr>
          <a:xfrm>
            <a:off x="7205873" y="493309"/>
            <a:ext cx="2037748" cy="24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806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1386" y="211402"/>
            <a:ext cx="94448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INDICE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37447"/>
              </p:ext>
            </p:extLst>
          </p:nvPr>
        </p:nvGraphicFramePr>
        <p:xfrm>
          <a:off x="1984075" y="189784"/>
          <a:ext cx="6219646" cy="6162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9646"/>
              </a:tblGrid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CAPITOLO 5 </a:t>
                      </a: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– ANALISI E GESTIONE DEI RISCHI</a:t>
                      </a:r>
                      <a:endParaRPr lang="it-IT" sz="16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Riferimenti Normativi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Analisi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Valutazione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Controllo del rischio</a:t>
                      </a:r>
                      <a:endParaRPr lang="it-IT" sz="140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Riesame: rapporto di gestione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Informazioni di produzione e post produzione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 – Analisi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1 – Uso previsto/scopo previsto del dispositivo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2 – Identificazione dei pericoli noti o prevedibili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3 -  Stima  rischio/i per ogni pericolo individuato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 – Valutazione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4 – Valutazione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 – Controllo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5 – Controllo rischio – analisi opzioni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6 -  implementazione misura/e di controllo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7 – Valutazione del rischio residuo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8 – Accettazione complessiva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 – informazioni post – produzione / post market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9 – Esperienza  post produzione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10:  Revisione dell’esperienza di gestione del rischio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341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Vigilanza sui dispositivi medici e segnalazione incidenti</a:t>
                      </a:r>
                      <a:endParaRPr lang="it-IT" sz="14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ALLEGATI</a:t>
                      </a:r>
                      <a:endParaRPr lang="it-IT" sz="16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  <a:tr h="23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Analisi rischi  DMSM – Protesi fissa – metallo ceramica </a:t>
                      </a:r>
                      <a:endParaRPr lang="it-IT" sz="16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55" marR="27455" marT="0" marB="0"/>
                </a:tc>
              </a:tr>
            </a:tbl>
          </a:graphicData>
        </a:graphic>
      </p:graphicFrame>
      <p:sp>
        <p:nvSpPr>
          <p:cNvPr id="6" name="Freccia a destra 5"/>
          <p:cNvSpPr/>
          <p:nvPr/>
        </p:nvSpPr>
        <p:spPr>
          <a:xfrm flipV="1">
            <a:off x="1354346" y="733246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flipV="1">
            <a:off x="1380222" y="2212674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flipV="1">
            <a:off x="1397474" y="3642503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flipV="1">
            <a:off x="1397474" y="4804912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flipV="1">
            <a:off x="1354344" y="5558286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flipV="1">
            <a:off x="1350030" y="6182264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0184" y="5974026"/>
            <a:ext cx="684050" cy="6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5687"/>
              </p:ext>
            </p:extLst>
          </p:nvPr>
        </p:nvGraphicFramePr>
        <p:xfrm>
          <a:off x="6453815" y="211402"/>
          <a:ext cx="3147386" cy="782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738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CAPITOLO 4 </a:t>
                      </a: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– REQUISITI GENERALI 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Requisiti </a:t>
                      </a:r>
                      <a:r>
                        <a:rPr lang="it-IT" sz="1600" dirty="0">
                          <a:effectLst/>
                        </a:rPr>
                        <a:t>RGSP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3" name="Freccia a destra 12"/>
          <p:cNvSpPr/>
          <p:nvPr/>
        </p:nvSpPr>
        <p:spPr>
          <a:xfrm flipV="1">
            <a:off x="5854174" y="808431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78" y="5240365"/>
            <a:ext cx="401179" cy="52786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/>
          <a:srcRect l="35629" t="15713" r="8935" b="29950"/>
          <a:stretch/>
        </p:blipFill>
        <p:spPr>
          <a:xfrm>
            <a:off x="7563453" y="1517612"/>
            <a:ext cx="2037748" cy="24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784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5207" y="6230544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Lt BT" panose="020B0402020204020303" pitchFamily="34" charset="0"/>
              </a:rPr>
              <a:t>Sandro Storelli – Coordinatore Osservatorio Biomedicale Veneto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29905" y="2852936"/>
            <a:ext cx="8534400" cy="1752600"/>
          </a:xfrm>
          <a:ln>
            <a:solidFill>
              <a:srgbClr val="00B0F0"/>
            </a:solidFill>
          </a:ln>
        </p:spPr>
        <p:txBody>
          <a:bodyPr/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07773" y="188640"/>
            <a:ext cx="77725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Unione Europea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15414" y="908720"/>
            <a:ext cx="91210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endParaRPr lang="it-IT" sz="2400" dirty="0"/>
          </a:p>
          <a:p>
            <a:endParaRPr lang="it-IT" b="1" dirty="0">
              <a:hlinkClick r:id="rId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7" y="0"/>
            <a:ext cx="11379417" cy="68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291214" y="385264"/>
            <a:ext cx="107053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Per realizzare gli obiettivi dei trattati </a:t>
            </a:r>
          </a:p>
          <a:p>
            <a:r>
              <a:rPr 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l'UE adotta diversi tipi di </a:t>
            </a:r>
          </a:p>
          <a:p>
            <a:r>
              <a:rPr 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atti legislativi 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pPr algn="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Direttiva</a:t>
            </a:r>
          </a:p>
          <a:p>
            <a:pPr algn="r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fissa obiettivi che </a:t>
            </a:r>
          </a:p>
          <a:p>
            <a:pPr algn="r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tutti i paesi UE devono realizzare </a:t>
            </a:r>
          </a:p>
          <a:p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"/>
            </a:endParaRPr>
          </a:p>
          <a:p>
            <a:pPr algn="r"/>
            <a:endParaRPr lang="it-IT" sz="3200" b="1" dirty="0" smtClean="0">
              <a:solidFill>
                <a:srgbClr val="2E5D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"/>
            </a:endParaRPr>
          </a:p>
          <a:p>
            <a:pPr algn="r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Regolamento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"/>
            </a:endParaRPr>
          </a:p>
          <a:p>
            <a:pPr algn="r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vincolante: </a:t>
            </a:r>
          </a:p>
          <a:p>
            <a:pPr algn="r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deve essere applicato nell'intera Unione</a:t>
            </a:r>
            <a:endParaRPr lang="it-IT" sz="28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"/>
              <a:hlinkClick r:id="rId6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10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06036" y="3016181"/>
            <a:ext cx="709378" cy="6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9" y="132106"/>
            <a:ext cx="777190" cy="46252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6" y="6092416"/>
            <a:ext cx="401179" cy="527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8545" y="169479"/>
            <a:ext cx="94448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INDICE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69466"/>
              </p:ext>
            </p:extLst>
          </p:nvPr>
        </p:nvGraphicFramePr>
        <p:xfrm>
          <a:off x="2039680" y="576404"/>
          <a:ext cx="5490210" cy="176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0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CAPITOLO 6 </a:t>
                      </a: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– INFORMAZIONI E ISTRUZIONI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58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Istruzioni</a:t>
                      </a:r>
                      <a:r>
                        <a:rPr lang="it-IT" sz="1600" baseline="0" dirty="0" smtClean="0">
                          <a:effectLst/>
                        </a:rPr>
                        <a:t> e </a:t>
                      </a:r>
                      <a:r>
                        <a:rPr lang="it-IT" sz="1600" dirty="0" smtClean="0">
                          <a:effectLst/>
                        </a:rPr>
                        <a:t>Etichette </a:t>
                      </a:r>
                      <a:r>
                        <a:rPr lang="it-IT" sz="1600" dirty="0">
                          <a:effectLst/>
                        </a:rPr>
                        <a:t>di identificazione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ALLEGATI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Etichetta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Informazioni e istruzioni per l’uso – Protesi fissa metal ceramica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 flipV="1">
            <a:off x="1549391" y="2109793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flipV="1">
            <a:off x="1442029" y="3501985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0184" y="6097200"/>
            <a:ext cx="544368" cy="4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65109"/>
              </p:ext>
            </p:extLst>
          </p:nvPr>
        </p:nvGraphicFramePr>
        <p:xfrm>
          <a:off x="2039680" y="2895301"/>
          <a:ext cx="5490210" cy="257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0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CAPITOLO 7</a:t>
                      </a: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– PROCEDURE OPERATIVE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Procedure operative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Personale addetto al controllo del processo di fabbricazione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83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Apparecchiature utilizzate nel processo di fabbricazione</a:t>
                      </a:r>
                      <a:endParaRPr lang="it-IT" sz="1000" dirty="0"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2E5D9D"/>
                          </a:solidFill>
                          <a:effectLst/>
                        </a:rPr>
                        <a:t>ALLEGATI</a:t>
                      </a:r>
                      <a:endParaRPr lang="it-IT" sz="1000" b="1" dirty="0">
                        <a:solidFill>
                          <a:srgbClr val="2E5D9D"/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Organigramma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Elenco procedure operative processi </a:t>
                      </a:r>
                      <a:r>
                        <a:rPr lang="it-IT" sz="1600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speciali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Identificazione Responsabile</a:t>
                      </a:r>
                      <a:r>
                        <a:rPr lang="it-IT" sz="1600" b="1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del rispetto della normativa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Registro aggiornamento risorse umane</a:t>
                      </a:r>
                      <a:endParaRPr lang="it-IT" sz="1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9" name="Freccia a destra 8"/>
          <p:cNvSpPr/>
          <p:nvPr/>
        </p:nvSpPr>
        <p:spPr>
          <a:xfrm flipV="1">
            <a:off x="1495002" y="4464464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flipV="1">
            <a:off x="1449634" y="4981164"/>
            <a:ext cx="500333" cy="12939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flipV="1">
            <a:off x="1539347" y="1063705"/>
            <a:ext cx="500333" cy="12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78" y="5240365"/>
            <a:ext cx="401179" cy="5278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l="35629" t="15713" r="8935" b="29950"/>
          <a:stretch/>
        </p:blipFill>
        <p:spPr>
          <a:xfrm>
            <a:off x="7731050" y="538811"/>
            <a:ext cx="2037748" cy="24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27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8915" t="10428" r="13188" b="19139"/>
          <a:stretch/>
        </p:blipFill>
        <p:spPr>
          <a:xfrm>
            <a:off x="453438" y="234517"/>
            <a:ext cx="4851806" cy="62865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906368" y="234517"/>
            <a:ext cx="19838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AGGIORNAMENTO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64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7798" t="15214" r="15159" b="10940"/>
          <a:stretch/>
        </p:blipFill>
        <p:spPr>
          <a:xfrm>
            <a:off x="357553" y="211015"/>
            <a:ext cx="4243430" cy="58380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7935" t="9061" r="15838" b="14321"/>
          <a:stretch/>
        </p:blipFill>
        <p:spPr>
          <a:xfrm>
            <a:off x="4600983" y="712541"/>
            <a:ext cx="3698955" cy="534508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947013" y="250876"/>
            <a:ext cx="1905018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IDENTIFICAZIONE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REQUISITI APPLICABILI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9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8401" t="10428" r="14130" b="9743"/>
          <a:stretch/>
        </p:blipFill>
        <p:spPr>
          <a:xfrm>
            <a:off x="697522" y="231215"/>
            <a:ext cx="4484077" cy="662678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6906" t="13161" r="14130" b="8377"/>
          <a:stretch/>
        </p:blipFill>
        <p:spPr>
          <a:xfrm>
            <a:off x="5427784" y="1170683"/>
            <a:ext cx="3341078" cy="47478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9775497" y="195011"/>
            <a:ext cx="207781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CLASSIFICAZIONE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DISPOSITIVI MEDICI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9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8012" t="12137" r="14946" b="10634"/>
          <a:stretch/>
        </p:blipFill>
        <p:spPr>
          <a:xfrm>
            <a:off x="357554" y="225181"/>
            <a:ext cx="3681046" cy="529638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9255" t="17265" r="14343" b="7180"/>
          <a:stretch/>
        </p:blipFill>
        <p:spPr>
          <a:xfrm>
            <a:off x="4179276" y="757359"/>
            <a:ext cx="3645877" cy="518160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19255" t="14018" r="16905" b="8033"/>
          <a:stretch/>
        </p:blipFill>
        <p:spPr>
          <a:xfrm>
            <a:off x="7332783" y="1459359"/>
            <a:ext cx="3141785" cy="479148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10199667" y="225181"/>
            <a:ext cx="174721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MATERIALI PER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TIPOLOGIA DM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2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255" t="11966" r="14131" b="11453"/>
          <a:stretch/>
        </p:blipFill>
        <p:spPr>
          <a:xfrm>
            <a:off x="234461" y="178586"/>
            <a:ext cx="4302370" cy="61777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9040" t="9915" r="15840" b="57778"/>
          <a:stretch/>
        </p:blipFill>
        <p:spPr>
          <a:xfrm>
            <a:off x="4642337" y="377876"/>
            <a:ext cx="4044073" cy="25059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17546" t="36199" r="20536" b="14530"/>
          <a:stretch/>
        </p:blipFill>
        <p:spPr>
          <a:xfrm>
            <a:off x="7414845" y="2738506"/>
            <a:ext cx="3640015" cy="36178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10285931" y="248480"/>
            <a:ext cx="167866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ANALISI RISCHI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PROTESI FISSA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6052" t="12308" r="15197" b="9231"/>
          <a:stretch/>
        </p:blipFill>
        <p:spPr>
          <a:xfrm>
            <a:off x="82597" y="293075"/>
            <a:ext cx="4067371" cy="57978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6693" t="10085" r="14557" b="9744"/>
          <a:stretch/>
        </p:blipFill>
        <p:spPr>
          <a:xfrm>
            <a:off x="4213996" y="768226"/>
            <a:ext cx="3745523" cy="54554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16265" t="9573" r="14130" b="11966"/>
          <a:stretch/>
        </p:blipFill>
        <p:spPr>
          <a:xfrm>
            <a:off x="8023547" y="1706314"/>
            <a:ext cx="2110417" cy="29714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17973" t="32650" r="14771" b="21880"/>
          <a:stretch/>
        </p:blipFill>
        <p:spPr>
          <a:xfrm>
            <a:off x="8680039" y="4756783"/>
            <a:ext cx="2110417" cy="17821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9574834" y="121895"/>
            <a:ext cx="243124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VALUTAZIONE CLINICA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PROTESI FISSA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1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6693" t="10940" r="12635" b="12137"/>
          <a:stretch/>
        </p:blipFill>
        <p:spPr>
          <a:xfrm>
            <a:off x="402125" y="139992"/>
            <a:ext cx="4630616" cy="629540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009885" y="243510"/>
            <a:ext cx="18308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DICHIARAZIONE CONFORMITA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2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8614" t="14188" r="14771" b="12650"/>
          <a:stretch/>
        </p:blipFill>
        <p:spPr>
          <a:xfrm>
            <a:off x="164123" y="117230"/>
            <a:ext cx="4548143" cy="62391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0127668" y="228075"/>
            <a:ext cx="1721882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INFORMAZIONI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PROTESI FISSA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ETICHETTA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7334" t="15385" r="13063" b="19144"/>
          <a:stretch/>
        </p:blipFill>
        <p:spPr>
          <a:xfrm>
            <a:off x="5767752" y="1078522"/>
            <a:ext cx="3821723" cy="44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2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7974" t="22052" r="14985" b="27521"/>
          <a:stretch/>
        </p:blipFill>
        <p:spPr>
          <a:xfrm>
            <a:off x="357554" y="175845"/>
            <a:ext cx="5363308" cy="503877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925943" y="277345"/>
            <a:ext cx="198144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ORGANIGRAMMA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67" y="6172710"/>
            <a:ext cx="40117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0814" y="137061"/>
            <a:ext cx="8075240" cy="418058"/>
          </a:xfrm>
        </p:spPr>
        <p:txBody>
          <a:bodyPr>
            <a:noAutofit/>
          </a:bodyPr>
          <a:lstStyle/>
          <a:p>
            <a:endParaRPr lang="it-IT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3552" y="1412776"/>
            <a:ext cx="8352928" cy="4104456"/>
          </a:xfr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 err="1"/>
              <a:t>ll</a:t>
            </a:r>
            <a:r>
              <a:rPr lang="it-IT" b="1" dirty="0"/>
              <a:t> nuovo Regolamento Europeo Dispositivi Medici (MDR 2017/745) giunge 24 anni dopo la Direttiva Dispositivi Medici  (93/42). 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Rispetto a 24 anni fa, siamo di fatto in </a:t>
            </a:r>
            <a:r>
              <a:rPr lang="it-IT" b="1" dirty="0" smtClean="0"/>
              <a:t>una 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i="1" dirty="0" smtClean="0">
                <a:solidFill>
                  <a:srgbClr val="FF0000"/>
                </a:solidFill>
              </a:rPr>
              <a:t>altra</a:t>
            </a:r>
            <a:r>
              <a:rPr lang="it-IT" b="1" dirty="0" smtClean="0"/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era </a:t>
            </a:r>
            <a:r>
              <a:rPr lang="it-IT" b="1" i="1" dirty="0">
                <a:solidFill>
                  <a:srgbClr val="FF0000"/>
                </a:solidFill>
              </a:rPr>
              <a:t>tecnologica</a:t>
            </a:r>
            <a:r>
              <a:rPr lang="it-IT" b="1" dirty="0"/>
              <a:t>, con tutto quel che ne consegue.  </a:t>
            </a:r>
          </a:p>
        </p:txBody>
      </p:sp>
      <p:pic>
        <p:nvPicPr>
          <p:cNvPr id="4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72155" y="2872596"/>
            <a:ext cx="770808" cy="6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63552" y="431470"/>
            <a:ext cx="2935155" cy="523220"/>
          </a:xfrm>
          <a:prstGeom prst="rect">
            <a:avLst/>
          </a:prstGeom>
          <a:solidFill>
            <a:srgbClr val="2E5D9D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Avenir"/>
              </a:rPr>
              <a:t>Intro</a:t>
            </a:r>
            <a:endParaRPr lang="it-IT" sz="2800" i="1" dirty="0">
              <a:solidFill>
                <a:schemeClr val="bg1">
                  <a:lumMod val="95000"/>
                </a:schemeClr>
              </a:solidFill>
              <a:latin typeface="Avenir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6163234"/>
            <a:ext cx="777190" cy="4625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4" y="117949"/>
            <a:ext cx="401179" cy="527868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82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7974" t="19488" r="14557" b="15898"/>
          <a:stretch/>
        </p:blipFill>
        <p:spPr>
          <a:xfrm>
            <a:off x="480648" y="199292"/>
            <a:ext cx="4713916" cy="5638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8614" t="17948" r="15198" b="12501"/>
          <a:stretch/>
        </p:blipFill>
        <p:spPr>
          <a:xfrm>
            <a:off x="5416060" y="199293"/>
            <a:ext cx="4314092" cy="566224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0409520" y="321306"/>
            <a:ext cx="148399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PERSONA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QUALIFICATA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698375" y="2533776"/>
            <a:ext cx="8335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E’ un percorso da fare assieme </a:t>
            </a:r>
            <a:r>
              <a:rPr lang="it-IT" sz="28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…</a:t>
            </a:r>
            <a:endParaRPr lang="it-IT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2297"/>
            <a:ext cx="777190" cy="462522"/>
          </a:xfrm>
          <a:prstGeom prst="rect">
            <a:avLst/>
          </a:prstGeom>
        </p:spPr>
      </p:pic>
      <p:pic>
        <p:nvPicPr>
          <p:cNvPr id="8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4810" y="937681"/>
            <a:ext cx="658171" cy="5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518" y="1840931"/>
            <a:ext cx="40117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4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00407" y="1268083"/>
            <a:ext cx="9361842" cy="4425351"/>
          </a:xfr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it-IT" sz="3300" b="1" dirty="0" smtClean="0">
                <a:solidFill>
                  <a:schemeClr val="tx1"/>
                </a:solidFill>
              </a:rPr>
              <a:t>Regolamento  </a:t>
            </a:r>
            <a:r>
              <a:rPr lang="it-IT" sz="3300" b="1" dirty="0">
                <a:solidFill>
                  <a:schemeClr val="tx1"/>
                </a:solidFill>
              </a:rPr>
              <a:t>MDR </a:t>
            </a:r>
            <a:r>
              <a:rPr lang="it-IT" sz="3300" b="1" dirty="0" smtClean="0">
                <a:solidFill>
                  <a:schemeClr val="tx1"/>
                </a:solidFill>
              </a:rPr>
              <a:t>2017/745 </a:t>
            </a:r>
          </a:p>
          <a:p>
            <a:pPr algn="l"/>
            <a:r>
              <a:rPr lang="it-IT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it-IT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 2020</a:t>
            </a:r>
          </a:p>
          <a:p>
            <a:pPr algn="l"/>
            <a:r>
              <a:rPr lang="it-IT" sz="3300" dirty="0">
                <a:solidFill>
                  <a:srgbClr val="002060"/>
                </a:solidFill>
              </a:rPr>
              <a:t>d</a:t>
            </a:r>
            <a:r>
              <a:rPr lang="it-IT" sz="3300" dirty="0" smtClean="0">
                <a:solidFill>
                  <a:srgbClr val="002060"/>
                </a:solidFill>
              </a:rPr>
              <a:t>a questa data </a:t>
            </a:r>
            <a:r>
              <a:rPr lang="it-IT" sz="3600" dirty="0">
                <a:solidFill>
                  <a:srgbClr val="002060"/>
                </a:solidFill>
              </a:rPr>
              <a:t>i</a:t>
            </a:r>
            <a:r>
              <a:rPr lang="it-IT" sz="3600" dirty="0" smtClean="0">
                <a:solidFill>
                  <a:srgbClr val="002060"/>
                </a:solidFill>
              </a:rPr>
              <a:t>l Regolamento </a:t>
            </a:r>
            <a:r>
              <a:rPr lang="it-IT" sz="3600" dirty="0">
                <a:solidFill>
                  <a:srgbClr val="002060"/>
                </a:solidFill>
              </a:rPr>
              <a:t>sostituirà la </a:t>
            </a:r>
            <a:r>
              <a:rPr lang="it-IT" sz="3600" dirty="0" smtClean="0">
                <a:solidFill>
                  <a:srgbClr val="002060"/>
                </a:solidFill>
              </a:rPr>
              <a:t>Direttiva</a:t>
            </a:r>
          </a:p>
          <a:p>
            <a:pPr algn="l"/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100" dirty="0" smtClean="0">
                <a:latin typeface="Avenir"/>
              </a:rPr>
              <a:t>La </a:t>
            </a:r>
            <a:r>
              <a:rPr lang="it-IT" sz="3100" b="1" dirty="0" smtClean="0">
                <a:latin typeface="Avenir"/>
              </a:rPr>
              <a:t>norma transitoria </a:t>
            </a:r>
            <a:r>
              <a:rPr lang="it-IT" sz="3100" dirty="0" smtClean="0">
                <a:latin typeface="Avenir"/>
              </a:rPr>
              <a:t>MDR 745, all’Art.120 prevede il periodo e le modalità per garantire che comunque i DM standard siano reperibili sul mercato</a:t>
            </a:r>
            <a:endParaRPr lang="it-IT" sz="3300" dirty="0" smtClean="0">
              <a:solidFill>
                <a:srgbClr val="2E5D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it-IT" sz="3300" dirty="0">
              <a:solidFill>
                <a:srgbClr val="2E5D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it-IT" sz="3300" dirty="0">
              <a:solidFill>
                <a:srgbClr val="2E5D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" descr="Risultati immagini per unione europea"/>
          <p:cNvSpPr>
            <a:spLocks noChangeAspect="1" noChangeArrowheads="1"/>
          </p:cNvSpPr>
          <p:nvPr/>
        </p:nvSpPr>
        <p:spPr bwMode="auto">
          <a:xfrm>
            <a:off x="546998" y="-2179640"/>
            <a:ext cx="81026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unione europea"/>
          <p:cNvSpPr>
            <a:spLocks noChangeAspect="1" noChangeArrowheads="1"/>
          </p:cNvSpPr>
          <p:nvPr/>
        </p:nvSpPr>
        <p:spPr bwMode="auto">
          <a:xfrm>
            <a:off x="1322032" y="-2027240"/>
            <a:ext cx="81026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300407" y="522130"/>
            <a:ext cx="2935155" cy="523220"/>
          </a:xfrm>
          <a:prstGeom prst="rect">
            <a:avLst/>
          </a:prstGeom>
          <a:solidFill>
            <a:srgbClr val="2E5D9D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Avenir"/>
              </a:rPr>
              <a:t>APPLICAZIONE</a:t>
            </a:r>
            <a:endParaRPr lang="it-IT" sz="2800" i="1" dirty="0">
              <a:solidFill>
                <a:schemeClr val="bg1">
                  <a:lumMod val="95000"/>
                </a:schemeClr>
              </a:solidFill>
              <a:latin typeface="Avenir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9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22322" y="3119264"/>
            <a:ext cx="849351" cy="7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6163234"/>
            <a:ext cx="777190" cy="4625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4" y="117949"/>
            <a:ext cx="401179" cy="527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0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3445" y="124243"/>
            <a:ext cx="7117529" cy="523220"/>
          </a:xfrm>
          <a:prstGeom prst="rect">
            <a:avLst/>
          </a:prstGeom>
          <a:solidFill>
            <a:srgbClr val="2E5D9D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Avenir"/>
              </a:rPr>
              <a:t>SINTESI PERIODO TRANSITORIO</a:t>
            </a:r>
            <a:endParaRPr lang="it-IT" sz="2800" i="1" dirty="0">
              <a:solidFill>
                <a:schemeClr val="bg1">
                  <a:lumMod val="95000"/>
                </a:schemeClr>
              </a:solidFill>
              <a:latin typeface="Avenir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t="48196" r="36484" b="26639"/>
          <a:stretch/>
        </p:blipFill>
        <p:spPr bwMode="auto">
          <a:xfrm>
            <a:off x="1103445" y="1277469"/>
            <a:ext cx="8098318" cy="442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5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217283" y="2870946"/>
            <a:ext cx="701466" cy="6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6163234"/>
            <a:ext cx="777190" cy="4625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4" y="117949"/>
            <a:ext cx="40117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t="34955" r="9315" b="19226"/>
          <a:stretch/>
        </p:blipFill>
        <p:spPr bwMode="auto">
          <a:xfrm>
            <a:off x="994473" y="1725282"/>
            <a:ext cx="9223005" cy="3732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11425" y="404525"/>
            <a:ext cx="3281026" cy="646331"/>
          </a:xfrm>
          <a:prstGeom prst="rect">
            <a:avLst/>
          </a:prstGeom>
          <a:solidFill>
            <a:srgbClr val="2E5D9D"/>
          </a:solidFill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rgbClr val="2E5D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MDR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  <p:pic>
        <p:nvPicPr>
          <p:cNvPr id="6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52191" y="2851863"/>
            <a:ext cx="733324" cy="6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6163234"/>
            <a:ext cx="777190" cy="4625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4" y="117949"/>
            <a:ext cx="401179" cy="527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3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8875" y="232329"/>
            <a:ext cx="8352928" cy="6246123"/>
          </a:xfr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it-IT" sz="1400" dirty="0">
                <a:solidFill>
                  <a:srgbClr val="C00000"/>
                </a:solidFill>
              </a:rPr>
              <a:t/>
            </a:r>
            <a:br>
              <a:rPr lang="it-IT" sz="1400" dirty="0">
                <a:solidFill>
                  <a:srgbClr val="C00000"/>
                </a:solidFill>
              </a:rPr>
            </a:br>
            <a:endParaRPr lang="it-IT" sz="1400" dirty="0" smtClean="0">
              <a:solidFill>
                <a:srgbClr val="C00000"/>
              </a:solidFill>
            </a:endParaRPr>
          </a:p>
          <a:p>
            <a:pPr algn="l"/>
            <a:endParaRPr lang="it-IT" sz="1400" b="1" dirty="0">
              <a:solidFill>
                <a:srgbClr val="C00000"/>
              </a:solidFill>
            </a:endParaRPr>
          </a:p>
          <a:p>
            <a:pPr algn="l"/>
            <a:endParaRPr lang="it-IT" sz="1400" b="1" dirty="0" smtClean="0">
              <a:solidFill>
                <a:srgbClr val="C00000"/>
              </a:solidFill>
            </a:endParaRPr>
          </a:p>
          <a:p>
            <a:pPr algn="l"/>
            <a:endParaRPr lang="it-IT" sz="6000" b="1" dirty="0">
              <a:solidFill>
                <a:srgbClr val="0000FF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I    - Requisiti generali di sicurezza e prestazioni 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II   - Documentazione tecnica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III  - Documentazione tecnica sulla sorveglianza post-commercializzazione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IV  - Dichiarazione di conformità UE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dirty="0">
                <a:solidFill>
                  <a:srgbClr val="FF0000"/>
                </a:solidFill>
              </a:rPr>
              <a:t>► V   - Marcatura CE di conformità</a:t>
            </a:r>
          </a:p>
          <a:p>
            <a:pPr algn="l"/>
            <a:r>
              <a:rPr lang="it-IT" sz="6000" dirty="0">
                <a:solidFill>
                  <a:srgbClr val="FF0000"/>
                </a:solidFill>
              </a:rPr>
              <a:t>► VI  - Informazioni da presentare previa registrazione dei dispositivi e degli operatori   </a:t>
            </a:r>
          </a:p>
          <a:p>
            <a:pPr algn="l"/>
            <a:r>
              <a:rPr lang="it-IT" sz="6000" dirty="0">
                <a:solidFill>
                  <a:srgbClr val="FF0000"/>
                </a:solidFill>
              </a:rPr>
              <a:t>            economici - </a:t>
            </a:r>
            <a:r>
              <a:rPr lang="it-IT" sz="4800" dirty="0">
                <a:solidFill>
                  <a:srgbClr val="FF0000"/>
                </a:solidFill>
              </a:rPr>
              <a:t>dati di base da fornire alla banca dati UDI </a:t>
            </a:r>
          </a:p>
          <a:p>
            <a:pPr algn="l"/>
            <a:r>
              <a:rPr lang="it-IT" sz="6000" dirty="0">
                <a:solidFill>
                  <a:srgbClr val="FF0000"/>
                </a:solidFill>
              </a:rPr>
              <a:t>► VII - Prescrizioni cui devono conformarsi gli organismi notificati</a:t>
            </a: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VIII - Criteri di classificazione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IX  - Valutazione della conformità basata sul sistema di gestione della qualità e sulla </a:t>
            </a: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            valutazione della  documentazione tecnica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X    - Valutazione della conformità basata sull'esame di tipo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XI   - Valutazione della conformità basata sulla verifica della conformità del prodotto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dirty="0">
                <a:solidFill>
                  <a:srgbClr val="FF0000"/>
                </a:solidFill>
              </a:rPr>
              <a:t>► XII   - Certificati rilasciati da un organismo notificato</a:t>
            </a: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XIII  - Procedura per i dispositivi su misura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XIV  - Valutazione clinica e follow-up clinico post-commercializzazione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b="1" dirty="0">
                <a:solidFill>
                  <a:srgbClr val="002060"/>
                </a:solidFill>
              </a:rPr>
              <a:t>► XV   - Indagini cliniche</a:t>
            </a:r>
            <a:endParaRPr lang="it-IT" sz="6000" dirty="0">
              <a:solidFill>
                <a:srgbClr val="002060"/>
              </a:solidFill>
            </a:endParaRPr>
          </a:p>
          <a:p>
            <a:pPr algn="l"/>
            <a:r>
              <a:rPr lang="it-IT" sz="6000" dirty="0">
                <a:solidFill>
                  <a:srgbClr val="FF0000"/>
                </a:solidFill>
              </a:rPr>
              <a:t>► XVI  - Elenco dei gruppi di prodotti che non hanno una destinazione d'uso medica </a:t>
            </a:r>
          </a:p>
          <a:p>
            <a:pPr algn="l"/>
            <a:r>
              <a:rPr lang="it-IT" sz="6000" dirty="0">
                <a:solidFill>
                  <a:srgbClr val="FF0000"/>
                </a:solidFill>
              </a:rPr>
              <a:t>► XVII - Tavola di concordanza</a:t>
            </a:r>
          </a:p>
          <a:p>
            <a:r>
              <a:rPr lang="it-IT" sz="4000" b="1" dirty="0">
                <a:solidFill>
                  <a:srgbClr val="002060"/>
                </a:solidFill>
              </a:rPr>
              <a:t/>
            </a:r>
            <a:br>
              <a:rPr lang="it-IT" sz="4000" b="1" dirty="0">
                <a:solidFill>
                  <a:srgbClr val="002060"/>
                </a:solidFill>
              </a:rPr>
            </a:br>
            <a:r>
              <a:rPr lang="it-IT" sz="5600" b="1" dirty="0">
                <a:solidFill>
                  <a:srgbClr val="0033CC"/>
                </a:solidFill>
              </a:rPr>
              <a:t>                                </a:t>
            </a:r>
          </a:p>
          <a:p>
            <a:pPr algn="l"/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it-IT" sz="2800" b="1" dirty="0"/>
          </a:p>
        </p:txBody>
      </p:sp>
      <p:sp>
        <p:nvSpPr>
          <p:cNvPr id="2" name="Rettangolo 1"/>
          <p:cNvSpPr/>
          <p:nvPr/>
        </p:nvSpPr>
        <p:spPr>
          <a:xfrm>
            <a:off x="9205917" y="667581"/>
            <a:ext cx="263565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LEGENDA: </a:t>
            </a:r>
          </a:p>
          <a:p>
            <a:r>
              <a:rPr lang="it-IT" sz="1200" b="1" dirty="0">
                <a:solidFill>
                  <a:srgbClr val="002060"/>
                </a:solidFill>
              </a:rPr>
              <a:t>► SI APPLICA AL DM SU MISURA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► NON SI APPLICA AL DM SU MISURA</a:t>
            </a:r>
            <a:endParaRPr lang="it-IT" sz="1200" b="1" i="1" dirty="0"/>
          </a:p>
        </p:txBody>
      </p:sp>
      <p:pic>
        <p:nvPicPr>
          <p:cNvPr id="4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502008" y="6179015"/>
            <a:ext cx="679134" cy="5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6459" y="405971"/>
            <a:ext cx="2464649" cy="523220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MDR: </a:t>
            </a:r>
            <a:r>
              <a:rPr lang="it-IT" sz="2800" b="1" dirty="0" smtClean="0">
                <a:solidFill>
                  <a:schemeClr val="bg1"/>
                </a:solidFill>
              </a:rPr>
              <a:t>ALLEGATI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539" y="4743291"/>
            <a:ext cx="774259" cy="4633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23" y="5428887"/>
            <a:ext cx="401179" cy="527868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74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2628" y="1606061"/>
            <a:ext cx="8604449" cy="4965921"/>
          </a:xfrm>
          <a:solidFill>
            <a:schemeClr val="bg1"/>
          </a:solidFill>
          <a:ln w="9525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it-IT" sz="1400" dirty="0">
                <a:solidFill>
                  <a:srgbClr val="FF0000"/>
                </a:solidFill>
              </a:rPr>
              <a:t/>
            </a:r>
            <a:br>
              <a:rPr lang="it-IT" sz="1400" dirty="0">
                <a:solidFill>
                  <a:srgbClr val="FF0000"/>
                </a:solidFill>
              </a:rPr>
            </a:b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9600" b="1" dirty="0">
                <a:solidFill>
                  <a:srgbClr val="FF0000"/>
                </a:solidFill>
              </a:rPr>
              <a:t>► </a:t>
            </a:r>
            <a:r>
              <a:rPr lang="it-IT" sz="9600" b="1" dirty="0">
                <a:solidFill>
                  <a:srgbClr val="2E5D9D"/>
                </a:solidFill>
              </a:rPr>
              <a:t>MIGLIORE TRACCIABILITA’ DEI DISPOSITIVI </a:t>
            </a:r>
            <a:r>
              <a:rPr lang="it-IT" sz="9600" b="1" dirty="0" smtClean="0">
                <a:solidFill>
                  <a:srgbClr val="2E5D9D"/>
                </a:solidFill>
              </a:rPr>
              <a:t/>
            </a:r>
            <a:br>
              <a:rPr lang="it-IT" sz="9600" b="1" dirty="0" smtClean="0">
                <a:solidFill>
                  <a:srgbClr val="2E5D9D"/>
                </a:solidFill>
              </a:rPr>
            </a:br>
            <a:r>
              <a:rPr lang="it-IT" sz="9600" b="1" dirty="0" smtClean="0">
                <a:solidFill>
                  <a:srgbClr val="2E5D9D"/>
                </a:solidFill>
              </a:rPr>
              <a:t>     </a:t>
            </a:r>
            <a:r>
              <a:rPr lang="it-IT" sz="8000" b="1" dirty="0" smtClean="0"/>
              <a:t>attraverso </a:t>
            </a:r>
            <a:r>
              <a:rPr lang="it-IT" sz="8000" b="1" dirty="0"/>
              <a:t>la catena di approvvigionamento</a:t>
            </a:r>
            <a:r>
              <a:rPr lang="it-IT" sz="9600" b="1" dirty="0"/>
              <a:t/>
            </a:r>
            <a:br>
              <a:rPr lang="it-IT" sz="9600" b="1" dirty="0"/>
            </a:br>
            <a:r>
              <a:rPr lang="it-IT" sz="1200" b="1" dirty="0"/>
              <a:t/>
            </a:r>
            <a:br>
              <a:rPr lang="it-IT" sz="1200" b="1" dirty="0"/>
            </a:br>
            <a:endParaRPr lang="it-IT" sz="1200" b="1" dirty="0"/>
          </a:p>
          <a:p>
            <a:pPr algn="l"/>
            <a:endParaRPr lang="it-IT" sz="1200" b="1" dirty="0"/>
          </a:p>
          <a:p>
            <a:pPr algn="l"/>
            <a:r>
              <a:rPr lang="it-IT" sz="1200" b="1" dirty="0"/>
              <a:t/>
            </a:r>
            <a:br>
              <a:rPr lang="it-IT" sz="1200" b="1" dirty="0"/>
            </a:br>
            <a:r>
              <a:rPr lang="it-IT" sz="1200" b="1" dirty="0"/>
              <a:t/>
            </a:r>
            <a:br>
              <a:rPr lang="it-IT" sz="1200" b="1" dirty="0"/>
            </a:br>
            <a:r>
              <a:rPr lang="it-IT" sz="9600" b="1" dirty="0">
                <a:solidFill>
                  <a:srgbClr val="FF0000"/>
                </a:solidFill>
              </a:rPr>
              <a:t>► </a:t>
            </a:r>
            <a:r>
              <a:rPr lang="it-IT" sz="9600" b="1" dirty="0">
                <a:solidFill>
                  <a:srgbClr val="2E5D9D"/>
                </a:solidFill>
              </a:rPr>
              <a:t>SISTEMA DI VIGILANZA </a:t>
            </a:r>
            <a:r>
              <a:rPr lang="it-IT" sz="9600" b="1" dirty="0" smtClean="0">
                <a:solidFill>
                  <a:srgbClr val="2E5D9D"/>
                </a:solidFill>
              </a:rPr>
              <a:t>POST-MARKET</a:t>
            </a:r>
            <a:br>
              <a:rPr lang="it-IT" sz="9600" b="1" dirty="0" smtClean="0">
                <a:solidFill>
                  <a:srgbClr val="2E5D9D"/>
                </a:solidFill>
              </a:rPr>
            </a:br>
            <a:r>
              <a:rPr lang="it-IT" sz="9600" b="1" dirty="0" smtClean="0">
                <a:solidFill>
                  <a:srgbClr val="2E5D9D"/>
                </a:solidFill>
              </a:rPr>
              <a:t>    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prodotti devono soddisfare i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RGSP durante l’intero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ciclo di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vita</a:t>
            </a:r>
            <a:endParaRPr lang="it-IT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9600" b="1" dirty="0">
                <a:solidFill>
                  <a:srgbClr val="FF0000"/>
                </a:solidFill>
              </a:rPr>
              <a:t>► </a:t>
            </a:r>
            <a:r>
              <a:rPr lang="it-IT" sz="9600" b="1" dirty="0">
                <a:solidFill>
                  <a:srgbClr val="2E5D9D"/>
                </a:solidFill>
              </a:rPr>
              <a:t>MAGGIORE EVIDENZA CLINICA </a:t>
            </a:r>
          </a:p>
          <a:p>
            <a:pPr algn="l"/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it-IT" sz="8000" b="1" dirty="0" smtClean="0">
                <a:solidFill>
                  <a:srgbClr val="C00000"/>
                </a:solidFill>
              </a:rPr>
              <a:t>-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studi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clinici sulle prestazioni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 DM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provarne sicurezza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prestazioni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base al rischio  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associato</a:t>
            </a:r>
            <a:r>
              <a:rPr lang="it-IT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it-IT" sz="8000" b="1" dirty="0" smtClean="0">
                <a:solidFill>
                  <a:srgbClr val="C00000"/>
                </a:solidFill>
              </a:rPr>
              <a:t> -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dati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clinici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post-vendita</a:t>
            </a:r>
            <a:endParaRPr lang="it-IT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l"/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9600" b="1" dirty="0">
                <a:solidFill>
                  <a:srgbClr val="FF0000"/>
                </a:solidFill>
              </a:rPr>
              <a:t>► </a:t>
            </a:r>
            <a:r>
              <a:rPr lang="it-IT" sz="9600" b="1" dirty="0">
                <a:solidFill>
                  <a:srgbClr val="2E5D9D"/>
                </a:solidFill>
              </a:rPr>
              <a:t>IDENTIFICAZIONE DELLA «PERSONA QUALIFICATA»</a:t>
            </a:r>
            <a:endParaRPr lang="it-IT" sz="9600" dirty="0">
              <a:solidFill>
                <a:srgbClr val="2E5D9D"/>
              </a:solidFill>
            </a:endParaRPr>
          </a:p>
          <a:p>
            <a:pPr lvl="0" algn="l"/>
            <a:r>
              <a:rPr lang="it-IT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I </a:t>
            </a:r>
            <a:r>
              <a:rPr lang="it-IT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fabbricanti </a:t>
            </a:r>
            <a:r>
              <a:rPr lang="it-IT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devono individuare </a:t>
            </a:r>
            <a:r>
              <a:rPr lang="it-IT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almeno una persona </a:t>
            </a: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responsabile degli    </a:t>
            </a:r>
            <a:b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aspetti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riguardanti la conformità </a:t>
            </a:r>
            <a:r>
              <a:rPr lang="it-IT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 </a:t>
            </a:r>
            <a:r>
              <a:rPr lang="it-IT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RGSP</a:t>
            </a:r>
            <a:endParaRPr lang="it-IT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l"/>
            <a:endParaRPr lang="it-IT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l"/>
            <a:r>
              <a:rPr lang="it-IT" sz="1800" b="1" dirty="0">
                <a:solidFill>
                  <a:schemeClr val="bg1">
                    <a:lumMod val="50000"/>
                  </a:schemeClr>
                </a:solidFill>
              </a:rPr>
              <a:t>►…</a:t>
            </a:r>
          </a:p>
        </p:txBody>
      </p:sp>
      <p:pic>
        <p:nvPicPr>
          <p:cNvPr id="4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4810" y="6188769"/>
            <a:ext cx="718265" cy="6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32628" y="536304"/>
            <a:ext cx="4318426" cy="523220"/>
          </a:xfrm>
          <a:prstGeom prst="rect">
            <a:avLst/>
          </a:prstGeom>
          <a:solidFill>
            <a:srgbClr val="2E5D9D"/>
          </a:solidFill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NOVITA</a:t>
            </a:r>
            <a:r>
              <a:rPr lang="it-IT" sz="2800" b="1" dirty="0" smtClean="0">
                <a:solidFill>
                  <a:schemeClr val="bg1"/>
                </a:solidFill>
              </a:rPr>
              <a:t>’ PIU’ SIGNIFICATIVE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27" y="5311386"/>
            <a:ext cx="401179" cy="527868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Sandro Storelli - OBV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15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1CD4AFD1-8594-2741-85D0-7DC030D70313}"/>
              </a:ext>
            </a:extLst>
          </p:cNvPr>
          <p:cNvGrpSpPr/>
          <p:nvPr/>
        </p:nvGrpSpPr>
        <p:grpSpPr>
          <a:xfrm>
            <a:off x="899625" y="1446454"/>
            <a:ext cx="4506959" cy="1841428"/>
            <a:chOff x="281781" y="1564598"/>
            <a:chExt cx="4222078" cy="1841428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="" xmlns:a16="http://schemas.microsoft.com/office/drawing/2014/main" id="{6D457B65-8758-7547-B1C6-0F9225CE6BEC}"/>
                </a:ext>
              </a:extLst>
            </p:cNvPr>
            <p:cNvSpPr/>
            <p:nvPr/>
          </p:nvSpPr>
          <p:spPr>
            <a:xfrm>
              <a:off x="474382" y="1564598"/>
              <a:ext cx="4029477" cy="1841428"/>
            </a:xfrm>
            <a:prstGeom prst="roundRect">
              <a:avLst>
                <a:gd name="adj" fmla="val 5958"/>
              </a:avLst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buClr>
                  <a:srgbClr val="C00000"/>
                </a:buClr>
                <a:buSzPct val="80000"/>
              </a:pPr>
              <a:r>
                <a:rPr lang="it-IT" dirty="0"/>
                <a:t>All'atto dell'</a:t>
              </a:r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immissione sul mercato </a:t>
              </a:r>
              <a:r>
                <a:rPr lang="it-IT" dirty="0"/>
                <a:t>o della </a:t>
              </a:r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messa in servizio </a:t>
              </a:r>
              <a:r>
                <a:rPr lang="it-IT" dirty="0"/>
                <a:t>dei loro dispositivi, </a:t>
              </a:r>
              <a:r>
                <a:rPr lang="it-IT" b="1" dirty="0">
                  <a:solidFill>
                    <a:srgbClr val="FF0000"/>
                  </a:solidFill>
                </a:rPr>
                <a:t>i fabbricanti garantiscono che siano stati </a:t>
              </a:r>
              <a:r>
                <a:rPr lang="it-IT" b="1" u="sng" dirty="0">
                  <a:solidFill>
                    <a:srgbClr val="FF0000"/>
                  </a:solidFill>
                </a:rPr>
                <a:t>progettati e fabbricati</a:t>
              </a:r>
              <a:r>
                <a:rPr lang="it-IT" b="1" dirty="0">
                  <a:solidFill>
                    <a:srgbClr val="FF0000"/>
                  </a:solidFill>
                </a:rPr>
                <a:t> conformemente </a:t>
              </a:r>
              <a:r>
                <a:rPr lang="it-IT" dirty="0"/>
                <a:t>alle prescrizioni del regolamento</a:t>
              </a:r>
            </a:p>
          </p:txBody>
        </p:sp>
        <p:sp>
          <p:nvSpPr>
            <p:cNvPr id="13" name="Mostrina 12">
              <a:extLst>
                <a:ext uri="{FF2B5EF4-FFF2-40B4-BE49-F238E27FC236}">
                  <a16:creationId xmlns="" xmlns:a16="http://schemas.microsoft.com/office/drawing/2014/main" id="{2BB71458-79BA-A04D-B98D-84C10187BA9C}"/>
                </a:ext>
              </a:extLst>
            </p:cNvPr>
            <p:cNvSpPr/>
            <p:nvPr/>
          </p:nvSpPr>
          <p:spPr>
            <a:xfrm>
              <a:off x="281781" y="1948936"/>
              <a:ext cx="143122" cy="14037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8751C66D-17FC-5440-8754-6FDCD50F355D}"/>
              </a:ext>
            </a:extLst>
          </p:cNvPr>
          <p:cNvGrpSpPr/>
          <p:nvPr/>
        </p:nvGrpSpPr>
        <p:grpSpPr>
          <a:xfrm>
            <a:off x="1849803" y="4851810"/>
            <a:ext cx="4355180" cy="903890"/>
            <a:chOff x="277733" y="4593181"/>
            <a:chExt cx="4355180" cy="903890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="" xmlns:a16="http://schemas.microsoft.com/office/drawing/2014/main" id="{BDD5693F-F8A9-A14B-B42B-21261EA8BBDB}"/>
                </a:ext>
              </a:extLst>
            </p:cNvPr>
            <p:cNvSpPr/>
            <p:nvPr/>
          </p:nvSpPr>
          <p:spPr>
            <a:xfrm>
              <a:off x="603436" y="4593181"/>
              <a:ext cx="4029477" cy="903890"/>
            </a:xfrm>
            <a:prstGeom prst="roundRect">
              <a:avLst>
                <a:gd name="adj" fmla="val 10967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it-IT" sz="1600" dirty="0">
                  <a:solidFill>
                    <a:schemeClr val="tx1"/>
                  </a:solidFill>
                </a:rPr>
                <a:t>E</a:t>
              </a:r>
              <a:r>
                <a:rPr lang="it-IT" sz="1600" dirty="0"/>
                <a:t>ffettuano una </a:t>
              </a:r>
              <a:r>
                <a:rPr lang="it-IT" b="1" dirty="0">
                  <a:solidFill>
                    <a:srgbClr val="FF0000"/>
                  </a:solidFill>
                </a:rPr>
                <a:t>valutazione clinica </a:t>
              </a:r>
              <a:r>
                <a:rPr lang="it-IT" sz="1600" dirty="0">
                  <a:solidFill>
                    <a:schemeClr val="tx1"/>
                  </a:solidFill>
                </a:rPr>
                <a:t>e</a:t>
              </a:r>
              <a:r>
                <a:rPr lang="it-IT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it-IT" sz="1600" dirty="0"/>
                <a:t>un </a:t>
              </a:r>
              <a:r>
                <a:rPr lang="it-IT" b="1" dirty="0">
                  <a:solidFill>
                    <a:srgbClr val="FF0000"/>
                  </a:solidFill>
                </a:rPr>
                <a:t>PMCF</a:t>
              </a:r>
              <a:r>
                <a:rPr lang="it-IT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it-IT" sz="1600" dirty="0"/>
                <a:t>(Post-Market </a:t>
              </a:r>
              <a:r>
                <a:rPr lang="it-IT" sz="1600" dirty="0" err="1"/>
                <a:t>Clinical</a:t>
              </a:r>
              <a:r>
                <a:rPr lang="it-IT" sz="1600" dirty="0"/>
                <a:t> Follow-up)</a:t>
              </a:r>
              <a:r>
                <a:rPr lang="it-IT" sz="1600" dirty="0">
                  <a:solidFill>
                    <a:schemeClr val="tx1"/>
                  </a:solidFill>
                  <a:sym typeface="Wingdings" pitchFamily="2" charset="2"/>
                </a:rPr>
                <a:t> 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it-IT" sz="1600" dirty="0"/>
                <a:t>articolo 61 e allegato XIV</a:t>
              </a:r>
            </a:p>
          </p:txBody>
        </p:sp>
        <p:sp>
          <p:nvSpPr>
            <p:cNvPr id="14" name="Mostrina 13">
              <a:extLst>
                <a:ext uri="{FF2B5EF4-FFF2-40B4-BE49-F238E27FC236}">
                  <a16:creationId xmlns="" xmlns:a16="http://schemas.microsoft.com/office/drawing/2014/main" id="{6D56FD5C-0DD2-394B-AED9-D7091D72FB11}"/>
                </a:ext>
              </a:extLst>
            </p:cNvPr>
            <p:cNvSpPr/>
            <p:nvPr/>
          </p:nvSpPr>
          <p:spPr>
            <a:xfrm>
              <a:off x="277733" y="4635179"/>
              <a:ext cx="143122" cy="140373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A238F669-E5B1-4A4F-BCD4-77423B928622}"/>
              </a:ext>
            </a:extLst>
          </p:cNvPr>
          <p:cNvGrpSpPr/>
          <p:nvPr/>
        </p:nvGrpSpPr>
        <p:grpSpPr>
          <a:xfrm>
            <a:off x="1849803" y="3507810"/>
            <a:ext cx="4427298" cy="1124072"/>
            <a:chOff x="262317" y="3714053"/>
            <a:chExt cx="4356278" cy="1014707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="" xmlns:a16="http://schemas.microsoft.com/office/drawing/2014/main" id="{0544F304-1512-2A43-B813-49A799DB79E0}"/>
                </a:ext>
              </a:extLst>
            </p:cNvPr>
            <p:cNvSpPr/>
            <p:nvPr/>
          </p:nvSpPr>
          <p:spPr>
            <a:xfrm>
              <a:off x="472974" y="3714053"/>
              <a:ext cx="4145621" cy="1014707"/>
            </a:xfrm>
            <a:prstGeom prst="roundRect">
              <a:avLst>
                <a:gd name="adj" fmla="val 11413"/>
              </a:avLst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it-IT" sz="1600" dirty="0"/>
                <a:t>Istituiscono, documentano, attuano e mantengono un </a:t>
              </a:r>
              <a:r>
                <a:rPr lang="it-IT" b="1" dirty="0">
                  <a:solidFill>
                    <a:srgbClr val="FF0000"/>
                  </a:solidFill>
                </a:rPr>
                <a:t>sistema per la gestione del rischio</a:t>
              </a:r>
              <a:r>
                <a:rPr lang="it-IT" sz="1600" b="1" dirty="0">
                  <a:solidFill>
                    <a:srgbClr val="FF0000"/>
                  </a:solidFill>
                </a:rPr>
                <a:t> </a:t>
              </a:r>
              <a:r>
                <a:rPr lang="it-IT" sz="1600" b="1" dirty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it-IT" sz="1600" u="sng" dirty="0"/>
                <a:t>allegato I, punto 3</a:t>
              </a:r>
              <a:r>
                <a:rPr lang="it-IT" sz="1600" dirty="0"/>
                <a:t>)</a:t>
              </a:r>
            </a:p>
          </p:txBody>
        </p:sp>
        <p:sp>
          <p:nvSpPr>
            <p:cNvPr id="15" name="Mostrina 14">
              <a:extLst>
                <a:ext uri="{FF2B5EF4-FFF2-40B4-BE49-F238E27FC236}">
                  <a16:creationId xmlns="" xmlns:a16="http://schemas.microsoft.com/office/drawing/2014/main" id="{132422CE-2C6C-C84D-A356-14B5C0E1DB23}"/>
                </a:ext>
              </a:extLst>
            </p:cNvPr>
            <p:cNvSpPr/>
            <p:nvPr/>
          </p:nvSpPr>
          <p:spPr>
            <a:xfrm>
              <a:off x="262317" y="3799534"/>
              <a:ext cx="143122" cy="14037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BDAD7F9C-476E-8042-A9F4-A7AA3756B983}"/>
              </a:ext>
            </a:extLst>
          </p:cNvPr>
          <p:cNvGrpSpPr/>
          <p:nvPr/>
        </p:nvGrpSpPr>
        <p:grpSpPr>
          <a:xfrm>
            <a:off x="6315050" y="3207630"/>
            <a:ext cx="4353409" cy="1479977"/>
            <a:chOff x="4641549" y="3811203"/>
            <a:chExt cx="4218662" cy="1189047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="" xmlns:a16="http://schemas.microsoft.com/office/drawing/2014/main" id="{AD3BED85-3C01-9745-8309-63858799131E}"/>
                </a:ext>
              </a:extLst>
            </p:cNvPr>
            <p:cNvSpPr/>
            <p:nvPr/>
          </p:nvSpPr>
          <p:spPr>
            <a:xfrm>
              <a:off x="4830734" y="3811203"/>
              <a:ext cx="4029477" cy="1189047"/>
            </a:xfrm>
            <a:prstGeom prst="roundRect">
              <a:avLst>
                <a:gd name="adj" fmla="val 9009"/>
              </a:avLst>
            </a:prstGeom>
            <a:solidFill>
              <a:schemeClr val="bg1">
                <a:alpha val="63529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it-IT" b="1" i="1" u="sng" dirty="0">
                  <a:solidFill>
                    <a:srgbClr val="FF0000"/>
                  </a:solidFill>
                </a:rPr>
                <a:t>Fabbricanti di dispositivi su misura</a:t>
              </a:r>
              <a:r>
                <a:rPr lang="it-IT" sz="1600" i="1" dirty="0">
                  <a:solidFill>
                    <a:schemeClr val="tx1"/>
                  </a:solidFill>
                </a:rPr>
                <a:t>:</a:t>
              </a:r>
              <a:r>
                <a:rPr lang="it-IT" sz="1600" dirty="0">
                  <a:solidFill>
                    <a:schemeClr val="tx1"/>
                  </a:solidFill>
                </a:rPr>
                <a:t> </a:t>
              </a:r>
              <a:r>
                <a:rPr lang="it-IT" sz="1600" dirty="0"/>
                <a:t>redigono, tengono aggiornata e mettono a disposizione delle autorità competenti la </a:t>
              </a:r>
              <a:r>
                <a:rPr lang="it-IT" sz="1600" b="1" dirty="0">
                  <a:solidFill>
                    <a:schemeClr val="accent6">
                      <a:lumMod val="75000"/>
                    </a:schemeClr>
                  </a:solidFill>
                </a:rPr>
                <a:t>documentazione</a:t>
              </a:r>
              <a:r>
                <a:rPr lang="it-IT" sz="1600" dirty="0"/>
                <a:t> </a:t>
              </a:r>
              <a:r>
                <a:rPr lang="it-IT" sz="1600" dirty="0">
                  <a:sym typeface="Wingdings" pitchFamily="2" charset="2"/>
                </a:rPr>
                <a:t> </a:t>
              </a:r>
              <a:r>
                <a:rPr lang="it-IT" sz="1600" u="sng" dirty="0"/>
                <a:t>allegato XIII, punto 2</a:t>
              </a:r>
              <a:endParaRPr lang="it-IT" sz="1600" dirty="0"/>
            </a:p>
          </p:txBody>
        </p:sp>
        <p:sp>
          <p:nvSpPr>
            <p:cNvPr id="16" name="Mostrina 15">
              <a:extLst>
                <a:ext uri="{FF2B5EF4-FFF2-40B4-BE49-F238E27FC236}">
                  <a16:creationId xmlns="" xmlns:a16="http://schemas.microsoft.com/office/drawing/2014/main" id="{F8A2186B-120D-3C4F-BF14-45355FD630BB}"/>
                </a:ext>
              </a:extLst>
            </p:cNvPr>
            <p:cNvSpPr/>
            <p:nvPr/>
          </p:nvSpPr>
          <p:spPr>
            <a:xfrm>
              <a:off x="4641549" y="3939907"/>
              <a:ext cx="143122" cy="140373"/>
            </a:xfrm>
            <a:prstGeom prst="chevron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9" name="Rettangolo con angoli arrotondati 18">
            <a:extLst>
              <a:ext uri="{FF2B5EF4-FFF2-40B4-BE49-F238E27FC236}">
                <a16:creationId xmlns="" xmlns:a16="http://schemas.microsoft.com/office/drawing/2014/main" id="{A2C169FB-6601-B840-BF17-55B8DF9E819B}"/>
              </a:ext>
            </a:extLst>
          </p:cNvPr>
          <p:cNvSpPr/>
          <p:nvPr/>
        </p:nvSpPr>
        <p:spPr>
          <a:xfrm>
            <a:off x="6633924" y="5034181"/>
            <a:ext cx="3627651" cy="593564"/>
          </a:xfrm>
          <a:prstGeom prst="roundRect">
            <a:avLst>
              <a:gd name="adj" fmla="val 29143"/>
            </a:avLst>
          </a:prstGeom>
          <a:solidFill>
            <a:schemeClr val="accent4">
              <a:lumMod val="20000"/>
              <a:lumOff val="80000"/>
              <a:alpha val="52157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Dichiarazione di conformità UE</a:t>
            </a:r>
          </a:p>
        </p:txBody>
      </p:sp>
      <p:sp>
        <p:nvSpPr>
          <p:cNvPr id="20" name="Freccia giù 19">
            <a:extLst>
              <a:ext uri="{FF2B5EF4-FFF2-40B4-BE49-F238E27FC236}">
                <a16:creationId xmlns="" xmlns:a16="http://schemas.microsoft.com/office/drawing/2014/main" id="{C7A98D6F-6DE2-414C-B5B6-CD12FFA0873C}"/>
              </a:ext>
            </a:extLst>
          </p:cNvPr>
          <p:cNvSpPr/>
          <p:nvPr/>
        </p:nvSpPr>
        <p:spPr>
          <a:xfrm>
            <a:off x="7916312" y="4734841"/>
            <a:ext cx="459834" cy="19419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="" xmlns:a16="http://schemas.microsoft.com/office/drawing/2014/main" id="{2DB92185-8542-4A40-A7AD-F8D54D449ABB}"/>
              </a:ext>
            </a:extLst>
          </p:cNvPr>
          <p:cNvSpPr/>
          <p:nvPr/>
        </p:nvSpPr>
        <p:spPr>
          <a:xfrm>
            <a:off x="6574105" y="5829988"/>
            <a:ext cx="4021362" cy="781664"/>
          </a:xfrm>
          <a:prstGeom prst="roundRect">
            <a:avLst>
              <a:gd name="adj" fmla="val 13462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SzPct val="80000"/>
            </a:pPr>
            <a:r>
              <a:rPr lang="it-IT" sz="1600" dirty="0"/>
              <a:t>Corredano il dispositivo delle </a:t>
            </a:r>
            <a:r>
              <a:rPr lang="it-IT" sz="1600" b="1" dirty="0">
                <a:solidFill>
                  <a:srgbClr val="FF0000"/>
                </a:solidFill>
              </a:rPr>
              <a:t>informazioni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richieste (</a:t>
            </a:r>
            <a:r>
              <a:rPr lang="it-IT" sz="1600" u="sng" dirty="0"/>
              <a:t>allegato I, punto 23</a:t>
            </a:r>
            <a:r>
              <a:rPr lang="it-IT" sz="1600" dirty="0"/>
              <a:t>) </a:t>
            </a:r>
            <a:r>
              <a:rPr lang="it-IT" sz="1600" dirty="0">
                <a:sym typeface="Wingdings" pitchFamily="2" charset="2"/>
              </a:rPr>
              <a:t> istruzioni per l’uso</a:t>
            </a:r>
            <a:endParaRPr lang="it-IT" sz="1600" dirty="0"/>
          </a:p>
        </p:txBody>
      </p:sp>
      <p:sp>
        <p:nvSpPr>
          <p:cNvPr id="24" name="Mostrina 23">
            <a:extLst>
              <a:ext uri="{FF2B5EF4-FFF2-40B4-BE49-F238E27FC236}">
                <a16:creationId xmlns="" xmlns:a16="http://schemas.microsoft.com/office/drawing/2014/main" id="{D92D93B7-C9EA-5C44-9B8F-0BEB63E7EA56}"/>
              </a:ext>
            </a:extLst>
          </p:cNvPr>
          <p:cNvSpPr/>
          <p:nvPr/>
        </p:nvSpPr>
        <p:spPr>
          <a:xfrm>
            <a:off x="6350071" y="5963468"/>
            <a:ext cx="143122" cy="14037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="" xmlns:a16="http://schemas.microsoft.com/office/drawing/2014/main" id="{F4C4EBDC-5DFB-5042-95D8-DEF4BA33397D}"/>
              </a:ext>
            </a:extLst>
          </p:cNvPr>
          <p:cNvSpPr/>
          <p:nvPr/>
        </p:nvSpPr>
        <p:spPr>
          <a:xfrm>
            <a:off x="899625" y="398585"/>
            <a:ext cx="6931390" cy="523220"/>
          </a:xfrm>
          <a:prstGeom prst="rect">
            <a:avLst/>
          </a:prstGeom>
          <a:solidFill>
            <a:srgbClr val="2E5D9D"/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OBBLIGHI GENERALI DEI FABBRICANTI </a:t>
            </a:r>
            <a:r>
              <a:rPr lang="it-IT" sz="2000" b="1" dirty="0">
                <a:solidFill>
                  <a:schemeClr val="bg1"/>
                </a:solidFill>
              </a:rPr>
              <a:t>(art. 10)</a:t>
            </a:r>
          </a:p>
        </p:txBody>
      </p:sp>
      <p:pic>
        <p:nvPicPr>
          <p:cNvPr id="21" name="Picture 2" descr="C:\Users\s.storelli\Desktop\loghi\LOGHI NEWS\OBVnew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15858" r="12854" b="20050"/>
          <a:stretch/>
        </p:blipFill>
        <p:spPr bwMode="auto">
          <a:xfrm>
            <a:off x="11414810" y="6033654"/>
            <a:ext cx="692909" cy="6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10" y="150622"/>
            <a:ext cx="777190" cy="462522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74" y="5099877"/>
            <a:ext cx="40117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0217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9dcfbe61-ae68-4abf-9a0d-2378397c9dfe"/>
  <p:tag name="ARTICULATE_DESIGN_ID_FILO" val="x5TP1x3S"/>
  <p:tag name="ARTICULATE_DESIGN_ID_SEZIONE" val="SaZss2Jg"/>
  <p:tag name="ARTICULATE_DESIGN_ID_TEMA DI OFFICE" val="RxXpR2CP"/>
  <p:tag name="ARTICULATE_USED_PAGE_ORIENTATION" val="1"/>
  <p:tag name="ARTICULATE_USED_PAGE_SIZE" val="7"/>
  <p:tag name="TAG_BACKING_FORM_KEY" val="722302-c:\users\nb docente\documents\template presentazioni [salvato automaticamente].pptx"/>
  <p:tag name="ARTICULATE_PRESENTER_VERSION" val="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THUMBNAIL_REFRESH" val="1"/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1490</Words>
  <Application>Microsoft Office PowerPoint</Application>
  <PresentationFormat>Widescreen</PresentationFormat>
  <Paragraphs>256</Paragraphs>
  <Slides>31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0" baseType="lpstr">
      <vt:lpstr>Arial</vt:lpstr>
      <vt:lpstr>Avenir</vt:lpstr>
      <vt:lpstr>Calibri</vt:lpstr>
      <vt:lpstr>Calibri Light</vt:lpstr>
      <vt:lpstr>Futura Lt BT</vt:lpstr>
      <vt:lpstr>MS Serif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NB DOCENTE</dc:creator>
  <cp:lastModifiedBy>Sandro Storelli</cp:lastModifiedBy>
  <cp:revision>119</cp:revision>
  <dcterms:created xsi:type="dcterms:W3CDTF">2019-07-08T07:46:07Z</dcterms:created>
  <dcterms:modified xsi:type="dcterms:W3CDTF">2020-01-20T13:16:07Z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template presentazioni</vt:lpwstr>
  </property>
  <property fmtid="{D5CDD505-2E9C-101B-9397-08002B2CF9AE}" pid="4" name="ArticulateProjectVersion">
    <vt:lpwstr>8</vt:lpwstr>
  </property>
  <property fmtid="{D5CDD505-2E9C-101B-9397-08002B2CF9AE}" pid="5" name="ArticulateGUID">
    <vt:lpwstr>A2EE2CCE-F22D-4595-BC65-78645FEC0422</vt:lpwstr>
  </property>
  <property fmtid="{D5CDD505-2E9C-101B-9397-08002B2CF9AE}" pid="6" name="ArticulateProjectFull">
    <vt:lpwstr>C:\Users\NB DOCENTE\Documents\FAD\revSS_definitiva_LO11_I REQUISITI GENERALI SICUREZZA E PRESTAZIONE.ppta</vt:lpwstr>
  </property>
</Properties>
</file>